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7" r:id="rId2"/>
  </p:sldMasterIdLst>
  <p:notesMasterIdLst>
    <p:notesMasterId r:id="rId69"/>
  </p:notesMasterIdLst>
  <p:handoutMasterIdLst>
    <p:handoutMasterId r:id="rId70"/>
  </p:handoutMasterIdLst>
  <p:sldIdLst>
    <p:sldId id="325" r:id="rId3"/>
    <p:sldId id="886" r:id="rId4"/>
    <p:sldId id="328" r:id="rId5"/>
    <p:sldId id="887" r:id="rId6"/>
    <p:sldId id="309" r:id="rId7"/>
    <p:sldId id="1059" r:id="rId8"/>
    <p:sldId id="1254" r:id="rId9"/>
    <p:sldId id="1393" r:id="rId10"/>
    <p:sldId id="1463" r:id="rId11"/>
    <p:sldId id="513" r:id="rId12"/>
    <p:sldId id="900" r:id="rId13"/>
    <p:sldId id="1394" r:id="rId14"/>
    <p:sldId id="1464" r:id="rId15"/>
    <p:sldId id="1286" r:id="rId16"/>
    <p:sldId id="1465" r:id="rId17"/>
    <p:sldId id="1399" r:id="rId18"/>
    <p:sldId id="1288" r:id="rId19"/>
    <p:sldId id="1402" r:id="rId20"/>
    <p:sldId id="1466" r:id="rId21"/>
    <p:sldId id="1405" r:id="rId22"/>
    <p:sldId id="1467" r:id="rId23"/>
    <p:sldId id="1400" r:id="rId24"/>
    <p:sldId id="1404" r:id="rId25"/>
    <p:sldId id="1468" r:id="rId26"/>
    <p:sldId id="1469" r:id="rId27"/>
    <p:sldId id="1406" r:id="rId28"/>
    <p:sldId id="1471" r:id="rId29"/>
    <p:sldId id="1472" r:id="rId30"/>
    <p:sldId id="1473" r:id="rId31"/>
    <p:sldId id="1474" r:id="rId32"/>
    <p:sldId id="1475" r:id="rId33"/>
    <p:sldId id="1289" r:id="rId34"/>
    <p:sldId id="1416" r:id="rId35"/>
    <p:sldId id="1413" r:id="rId36"/>
    <p:sldId id="1470" r:id="rId37"/>
    <p:sldId id="1477" r:id="rId38"/>
    <p:sldId id="1478" r:id="rId39"/>
    <p:sldId id="1419" r:id="rId40"/>
    <p:sldId id="1291" r:id="rId41"/>
    <p:sldId id="1476" r:id="rId42"/>
    <p:sldId id="1480" r:id="rId43"/>
    <p:sldId id="1314" r:id="rId44"/>
    <p:sldId id="1292" r:id="rId45"/>
    <p:sldId id="1301" r:id="rId46"/>
    <p:sldId id="1481" r:id="rId47"/>
    <p:sldId id="1482" r:id="rId48"/>
    <p:sldId id="1484" r:id="rId49"/>
    <p:sldId id="1483" r:id="rId50"/>
    <p:sldId id="1485" r:id="rId51"/>
    <p:sldId id="1435" r:id="rId52"/>
    <p:sldId id="1436" r:id="rId53"/>
    <p:sldId id="1437" r:id="rId54"/>
    <p:sldId id="1439" r:id="rId55"/>
    <p:sldId id="1334" r:id="rId56"/>
    <p:sldId id="1441" r:id="rId57"/>
    <p:sldId id="1489" r:id="rId58"/>
    <p:sldId id="1488" r:id="rId59"/>
    <p:sldId id="1490" r:id="rId60"/>
    <p:sldId id="1491" r:id="rId61"/>
    <p:sldId id="1486" r:id="rId62"/>
    <p:sldId id="1493" r:id="rId63"/>
    <p:sldId id="1381" r:id="rId64"/>
    <p:sldId id="1383" r:id="rId65"/>
    <p:sldId id="1385" r:id="rId66"/>
    <p:sldId id="1252" r:id="rId67"/>
    <p:sldId id="326" r:id="rId68"/>
  </p:sldIdLst>
  <p:sldSz cx="12190413" cy="6859588"/>
  <p:notesSz cx="6858000" cy="9144000"/>
  <p:defaultTextStyle>
    <a:defPPr>
      <a:defRPr lang="zh-CN"/>
    </a:defPPr>
    <a:lvl1pPr marL="0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600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200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800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400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8000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600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200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800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480" userDrawn="1">
          <p15:clr>
            <a:srgbClr val="A4A3A4"/>
          </p15:clr>
        </p15:guide>
        <p15:guide id="2" pos="937" userDrawn="1">
          <p15:clr>
            <a:srgbClr val="A4A3A4"/>
          </p15:clr>
        </p15:guide>
        <p15:guide id="3" pos="656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rd" initials="W用" lastIdx="1" clrIdx="0">
    <p:extLst>
      <p:ext uri="{19B8F6BF-5375-455C-9EA6-DF929625EA0E}">
        <p15:presenceInfo xmlns:p15="http://schemas.microsoft.com/office/powerpoint/2012/main" userId="zrd" providerId="None"/>
      </p:ext>
    </p:extLst>
  </p:cmAuthor>
  <p:cmAuthor id="2" name="薛蒙蒙" initials="xmm" lastIdx="1" clrIdx="1">
    <p:extLst>
      <p:ext uri="{19B8F6BF-5375-455C-9EA6-DF929625EA0E}">
        <p15:presenceInfo xmlns:p15="http://schemas.microsoft.com/office/powerpoint/2012/main" userId="薛蒙蒙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69B3"/>
    <a:srgbClr val="EBAD13"/>
    <a:srgbClr val="FF0000"/>
    <a:srgbClr val="595959"/>
    <a:srgbClr val="B2B2B2"/>
    <a:srgbClr val="F2F2F2"/>
    <a:srgbClr val="1369B2"/>
    <a:srgbClr val="FFFFFF"/>
    <a:srgbClr val="BBBBBB"/>
    <a:srgbClr val="FAFA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50" autoAdjust="0"/>
    <p:restoredTop sz="89369" autoAdjust="0"/>
  </p:normalViewPr>
  <p:slideViewPr>
    <p:cSldViewPr>
      <p:cViewPr varScale="1">
        <p:scale>
          <a:sx n="112" d="100"/>
          <a:sy n="112" d="100"/>
        </p:scale>
        <p:origin x="534" y="108"/>
      </p:cViewPr>
      <p:guideLst>
        <p:guide orient="horz" pos="1480"/>
        <p:guide pos="937"/>
        <p:guide pos="656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-3810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slide" Target="slides/slide64.xml"/><Relationship Id="rId74" Type="http://schemas.openxmlformats.org/officeDocument/2006/relationships/theme" Target="theme/theme1.xml"/><Relationship Id="rId5" Type="http://schemas.openxmlformats.org/officeDocument/2006/relationships/slide" Target="slides/slide3.xml"/><Relationship Id="rId61" Type="http://schemas.openxmlformats.org/officeDocument/2006/relationships/slide" Target="slides/slide59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presProps" Target="presProps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slide" Target="slides/slide65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handoutMaster" Target="handoutMasters/handoutMaster1.xml"/><Relationship Id="rId7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73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Relationship Id="rId34" Type="http://schemas.openxmlformats.org/officeDocument/2006/relationships/slide" Target="slides/slide32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7" Type="http://schemas.openxmlformats.org/officeDocument/2006/relationships/slide" Target="slides/slide5.xml"/><Relationship Id="rId71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53A075-29DF-4CAE-8BA7-CDA0ED456C88}" type="datetimeFigureOut">
              <a:rPr lang="zh-CN" altLang="en-US" smtClean="0"/>
              <a:t>2022/10/28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3924EE-29F1-4E68-A53A-86CBCBDF82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043633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2B73EA-EE91-4E33-A9C1-8BF5DD7139A2}" type="datetimeFigureOut">
              <a:rPr lang="zh-CN" altLang="en-US" smtClean="0"/>
              <a:t>2022/10/28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92B679-AE23-4750-8FB0-6513430B895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34185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6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92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8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84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80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6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2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8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074285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22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533803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26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985337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29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653580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32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14580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33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914747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38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31930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42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8033666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43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234068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50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9969990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51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654301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6162699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52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3899159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53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4459556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54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559426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55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5982398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57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5389725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58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0997469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59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9811414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62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1179668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63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9580925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66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929093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511220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791727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976879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455147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98855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66201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098879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和副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669777" y="2309308"/>
            <a:ext cx="10850541" cy="899333"/>
          </a:xfrm>
        </p:spPr>
        <p:txBody>
          <a:bodyPr lIns="101600" tIns="38100" rIns="25400" bIns="38100" anchor="t" anchorCtr="0">
            <a:noAutofit/>
          </a:bodyPr>
          <a:lstStyle>
            <a:lvl1pPr algn="ctr">
              <a:defRPr sz="5400" b="0" spc="600">
                <a:effectLst/>
                <a:latin typeface="+mn-ea"/>
                <a:ea typeface="+mn-ea"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669820" y="3566185"/>
            <a:ext cx="10850454" cy="801518"/>
          </a:xfrm>
        </p:spPr>
        <p:txBody>
          <a:bodyPr lIns="101600" tIns="38100" rIns="76200" bIns="38100" anchor="ctr" anchorCtr="0">
            <a:noAutofit/>
          </a:bodyPr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sz="2400" u="none" strike="noStrike" kern="1200" cap="none" spc="200" normalizeH="0" baseline="0">
                <a:solidFill>
                  <a:schemeClr val="tx1"/>
                </a:solidFill>
                <a:uFillTx/>
                <a:latin typeface="+mn-ea"/>
                <a:ea typeface="+mn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5365" indent="0" algn="ctr">
              <a:buNone/>
              <a:defRPr sz="1600"/>
            </a:lvl6pPr>
            <a:lvl7pPr marL="2742565" indent="0" algn="ctr">
              <a:buNone/>
              <a:defRPr sz="1600"/>
            </a:lvl7pPr>
            <a:lvl8pPr marL="3199765" indent="0" algn="ctr">
              <a:buNone/>
              <a:defRPr sz="1600"/>
            </a:lvl8pPr>
            <a:lvl9pPr marL="3656965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接连接符 6"/>
          <p:cNvCxnSpPr/>
          <p:nvPr userDrawn="1"/>
        </p:nvCxnSpPr>
        <p:spPr>
          <a:xfrm>
            <a:off x="1007304" y="834057"/>
            <a:ext cx="104638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7"/>
          <p:cNvGrpSpPr/>
          <p:nvPr userDrawn="1"/>
        </p:nvGrpSpPr>
        <p:grpSpPr bwMode="auto">
          <a:xfrm>
            <a:off x="431315" y="390618"/>
            <a:ext cx="520428" cy="274702"/>
            <a:chOff x="0" y="0"/>
            <a:chExt cx="1041399" cy="549275"/>
          </a:xfrm>
        </p:grpSpPr>
        <p:sp>
          <p:nvSpPr>
            <p:cNvPr id="13" name="Freeform 16"/>
            <p:cNvSpPr/>
            <p:nvPr/>
          </p:nvSpPr>
          <p:spPr bwMode="auto">
            <a:xfrm>
              <a:off x="0" y="0"/>
              <a:ext cx="361950" cy="549275"/>
            </a:xfrm>
            <a:custGeom>
              <a:avLst/>
              <a:gdLst>
                <a:gd name="T0" fmla="*/ 4 w 400"/>
                <a:gd name="T1" fmla="*/ 92 h 608"/>
                <a:gd name="T2" fmla="*/ 96 w 400"/>
                <a:gd name="T3" fmla="*/ 0 h 608"/>
                <a:gd name="T4" fmla="*/ 400 w 400"/>
                <a:gd name="T5" fmla="*/ 304 h 608"/>
                <a:gd name="T6" fmla="*/ 96 w 400"/>
                <a:gd name="T7" fmla="*/ 608 h 608"/>
                <a:gd name="T8" fmla="*/ 0 w 400"/>
                <a:gd name="T9" fmla="*/ 512 h 608"/>
                <a:gd name="T10" fmla="*/ 212 w 400"/>
                <a:gd name="T11" fmla="*/ 300 h 608"/>
                <a:gd name="T12" fmla="*/ 4 w 400"/>
                <a:gd name="T13" fmla="*/ 92 h 6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00" h="608">
                  <a:moveTo>
                    <a:pt x="4" y="92"/>
                  </a:moveTo>
                  <a:lnTo>
                    <a:pt x="96" y="0"/>
                  </a:lnTo>
                  <a:lnTo>
                    <a:pt x="400" y="304"/>
                  </a:lnTo>
                  <a:lnTo>
                    <a:pt x="96" y="608"/>
                  </a:lnTo>
                  <a:lnTo>
                    <a:pt x="0" y="512"/>
                  </a:lnTo>
                  <a:lnTo>
                    <a:pt x="212" y="300"/>
                  </a:lnTo>
                  <a:lnTo>
                    <a:pt x="4" y="92"/>
                  </a:lnTo>
                  <a:close/>
                </a:path>
              </a:pathLst>
            </a:custGeom>
            <a:solidFill>
              <a:srgbClr val="005DA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" name="Freeform 17"/>
            <p:cNvSpPr/>
            <p:nvPr/>
          </p:nvSpPr>
          <p:spPr bwMode="auto">
            <a:xfrm>
              <a:off x="338137" y="0"/>
              <a:ext cx="360362" cy="549275"/>
            </a:xfrm>
            <a:custGeom>
              <a:avLst/>
              <a:gdLst>
                <a:gd name="T0" fmla="*/ 4 w 399"/>
                <a:gd name="T1" fmla="*/ 92 h 608"/>
                <a:gd name="T2" fmla="*/ 96 w 399"/>
                <a:gd name="T3" fmla="*/ 0 h 608"/>
                <a:gd name="T4" fmla="*/ 399 w 399"/>
                <a:gd name="T5" fmla="*/ 304 h 608"/>
                <a:gd name="T6" fmla="*/ 96 w 399"/>
                <a:gd name="T7" fmla="*/ 608 h 608"/>
                <a:gd name="T8" fmla="*/ 0 w 399"/>
                <a:gd name="T9" fmla="*/ 512 h 608"/>
                <a:gd name="T10" fmla="*/ 212 w 399"/>
                <a:gd name="T11" fmla="*/ 300 h 608"/>
                <a:gd name="T12" fmla="*/ 4 w 399"/>
                <a:gd name="T13" fmla="*/ 92 h 6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9" h="608">
                  <a:moveTo>
                    <a:pt x="4" y="92"/>
                  </a:moveTo>
                  <a:lnTo>
                    <a:pt x="96" y="0"/>
                  </a:lnTo>
                  <a:lnTo>
                    <a:pt x="399" y="304"/>
                  </a:lnTo>
                  <a:lnTo>
                    <a:pt x="96" y="608"/>
                  </a:lnTo>
                  <a:lnTo>
                    <a:pt x="0" y="512"/>
                  </a:lnTo>
                  <a:lnTo>
                    <a:pt x="212" y="300"/>
                  </a:lnTo>
                  <a:lnTo>
                    <a:pt x="4" y="92"/>
                  </a:lnTo>
                  <a:close/>
                </a:path>
              </a:pathLst>
            </a:custGeom>
            <a:solidFill>
              <a:srgbClr val="399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" name="Freeform 18"/>
            <p:cNvSpPr/>
            <p:nvPr/>
          </p:nvSpPr>
          <p:spPr bwMode="auto">
            <a:xfrm>
              <a:off x="681037" y="0"/>
              <a:ext cx="360362" cy="549275"/>
            </a:xfrm>
            <a:custGeom>
              <a:avLst/>
              <a:gdLst>
                <a:gd name="T0" fmla="*/ 4 w 399"/>
                <a:gd name="T1" fmla="*/ 92 h 608"/>
                <a:gd name="T2" fmla="*/ 95 w 399"/>
                <a:gd name="T3" fmla="*/ 0 h 608"/>
                <a:gd name="T4" fmla="*/ 399 w 399"/>
                <a:gd name="T5" fmla="*/ 304 h 608"/>
                <a:gd name="T6" fmla="*/ 95 w 399"/>
                <a:gd name="T7" fmla="*/ 608 h 608"/>
                <a:gd name="T8" fmla="*/ 0 w 399"/>
                <a:gd name="T9" fmla="*/ 512 h 608"/>
                <a:gd name="T10" fmla="*/ 212 w 399"/>
                <a:gd name="T11" fmla="*/ 300 h 608"/>
                <a:gd name="T12" fmla="*/ 4 w 399"/>
                <a:gd name="T13" fmla="*/ 92 h 6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9" h="608">
                  <a:moveTo>
                    <a:pt x="4" y="92"/>
                  </a:moveTo>
                  <a:lnTo>
                    <a:pt x="95" y="0"/>
                  </a:lnTo>
                  <a:lnTo>
                    <a:pt x="399" y="304"/>
                  </a:lnTo>
                  <a:lnTo>
                    <a:pt x="95" y="608"/>
                  </a:lnTo>
                  <a:lnTo>
                    <a:pt x="0" y="512"/>
                  </a:lnTo>
                  <a:lnTo>
                    <a:pt x="212" y="300"/>
                  </a:lnTo>
                  <a:lnTo>
                    <a:pt x="4" y="92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5" name="TextBox 4"/>
          <p:cNvSpPr txBox="1"/>
          <p:nvPr userDrawn="1"/>
        </p:nvSpPr>
        <p:spPr>
          <a:xfrm>
            <a:off x="305731" y="6526138"/>
            <a:ext cx="29091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0" dirty="0" err="1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yx.ityxb.com</a:t>
            </a:r>
            <a:endParaRPr lang="zh-CN" altLang="en-US" sz="1200" b="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/>
          <p:cNvSpPr/>
          <p:nvPr userDrawn="1"/>
        </p:nvSpPr>
        <p:spPr>
          <a:xfrm>
            <a:off x="0" y="6794447"/>
            <a:ext cx="10631710" cy="84639"/>
          </a:xfrm>
          <a:prstGeom prst="rect">
            <a:avLst/>
          </a:prstGeom>
          <a:solidFill>
            <a:srgbClr val="1369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矩形 23"/>
          <p:cNvSpPr/>
          <p:nvPr userDrawn="1"/>
        </p:nvSpPr>
        <p:spPr>
          <a:xfrm>
            <a:off x="10703717" y="6794446"/>
            <a:ext cx="1486695" cy="8463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7" name="图片 16">
            <a:extLst>
              <a:ext uri="{FF2B5EF4-FFF2-40B4-BE49-F238E27FC236}">
                <a16:creationId xmlns:a16="http://schemas.microsoft.com/office/drawing/2014/main" id="{42F652BD-78F8-4263-B0C9-1157D4F9FB1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3518" y="294845"/>
            <a:ext cx="2595061" cy="40505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和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标题和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2959" y="4407922"/>
            <a:ext cx="10361851" cy="1362390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2959" y="2907386"/>
            <a:ext cx="10361851" cy="1500534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09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2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80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840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800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760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720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680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2022/10/28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521" y="1600572"/>
            <a:ext cx="5384099" cy="4527011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6793" y="1600572"/>
            <a:ext cx="5384099" cy="4527011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2022/10/28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521" y="1535469"/>
            <a:ext cx="5386216" cy="639911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00" indent="0">
              <a:buNone/>
              <a:defRPr sz="2700" b="1"/>
            </a:lvl2pPr>
            <a:lvl3pPr marL="1219200" indent="0">
              <a:buNone/>
              <a:defRPr sz="2400" b="1"/>
            </a:lvl3pPr>
            <a:lvl4pPr marL="1828800" indent="0">
              <a:buNone/>
              <a:defRPr sz="2100" b="1"/>
            </a:lvl4pPr>
            <a:lvl5pPr marL="2438400" indent="0">
              <a:buNone/>
              <a:defRPr sz="2100" b="1"/>
            </a:lvl5pPr>
            <a:lvl6pPr marL="3048000" indent="0">
              <a:buNone/>
              <a:defRPr sz="2100" b="1"/>
            </a:lvl6pPr>
            <a:lvl7pPr marL="3657600" indent="0">
              <a:buNone/>
              <a:defRPr sz="2100" b="1"/>
            </a:lvl7pPr>
            <a:lvl8pPr marL="4267200" indent="0">
              <a:buNone/>
              <a:defRPr sz="2100" b="1"/>
            </a:lvl8pPr>
            <a:lvl9pPr marL="4876800" indent="0">
              <a:buNone/>
              <a:defRPr sz="21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521" y="2175378"/>
            <a:ext cx="5386216" cy="3952203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2562" y="1535469"/>
            <a:ext cx="5388332" cy="639911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00" indent="0">
              <a:buNone/>
              <a:defRPr sz="2700" b="1"/>
            </a:lvl2pPr>
            <a:lvl3pPr marL="1219200" indent="0">
              <a:buNone/>
              <a:defRPr sz="2400" b="1"/>
            </a:lvl3pPr>
            <a:lvl4pPr marL="1828800" indent="0">
              <a:buNone/>
              <a:defRPr sz="2100" b="1"/>
            </a:lvl4pPr>
            <a:lvl5pPr marL="2438400" indent="0">
              <a:buNone/>
              <a:defRPr sz="2100" b="1"/>
            </a:lvl5pPr>
            <a:lvl6pPr marL="3048000" indent="0">
              <a:buNone/>
              <a:defRPr sz="2100" b="1"/>
            </a:lvl6pPr>
            <a:lvl7pPr marL="3657600" indent="0">
              <a:buNone/>
              <a:defRPr sz="2100" b="1"/>
            </a:lvl7pPr>
            <a:lvl8pPr marL="4267200" indent="0">
              <a:buNone/>
              <a:defRPr sz="2100" b="1"/>
            </a:lvl8pPr>
            <a:lvl9pPr marL="4876800" indent="0">
              <a:buNone/>
              <a:defRPr sz="21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2562" y="2175378"/>
            <a:ext cx="5388332" cy="3952203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2022/10/28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2022/10/28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2022/10/28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等腰三角形 7"/>
          <p:cNvSpPr/>
          <p:nvPr userDrawn="1"/>
        </p:nvSpPr>
        <p:spPr>
          <a:xfrm flipH="1" flipV="1">
            <a:off x="-767029" y="-29126"/>
            <a:ext cx="3825848" cy="1804442"/>
          </a:xfrm>
          <a:prstGeom prst="triangle">
            <a:avLst/>
          </a:prstGeom>
          <a:solidFill>
            <a:srgbClr val="E9EAEF">
              <a:alpha val="5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等腰三角形 8"/>
          <p:cNvSpPr/>
          <p:nvPr userDrawn="1"/>
        </p:nvSpPr>
        <p:spPr>
          <a:xfrm flipH="1" flipV="1">
            <a:off x="1413539" y="0"/>
            <a:ext cx="3825848" cy="1804442"/>
          </a:xfrm>
          <a:prstGeom prst="triangle">
            <a:avLst/>
          </a:prstGeom>
          <a:solidFill>
            <a:srgbClr val="E9EAEF">
              <a:alpha val="5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等腰三角形 9"/>
          <p:cNvSpPr/>
          <p:nvPr userDrawn="1"/>
        </p:nvSpPr>
        <p:spPr>
          <a:xfrm>
            <a:off x="6085438" y="4298493"/>
            <a:ext cx="5426766" cy="2559507"/>
          </a:xfrm>
          <a:prstGeom prst="triangle">
            <a:avLst/>
          </a:prstGeom>
          <a:solidFill>
            <a:srgbClr val="E9EAEF">
              <a:alpha val="5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等腰三角形 10"/>
          <p:cNvSpPr/>
          <p:nvPr userDrawn="1"/>
        </p:nvSpPr>
        <p:spPr>
          <a:xfrm>
            <a:off x="7741543" y="3609725"/>
            <a:ext cx="6887119" cy="3248275"/>
          </a:xfrm>
          <a:prstGeom prst="triangle">
            <a:avLst/>
          </a:prstGeom>
          <a:solidFill>
            <a:srgbClr val="E9EAEF">
              <a:alpha val="5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41" name="组合 40"/>
          <p:cNvGrpSpPr/>
          <p:nvPr userDrawn="1"/>
        </p:nvGrpSpPr>
        <p:grpSpPr>
          <a:xfrm>
            <a:off x="2308773" y="3693670"/>
            <a:ext cx="7551038" cy="105497"/>
            <a:chOff x="2101845" y="3387257"/>
            <a:chExt cx="7551038" cy="105497"/>
          </a:xfrm>
        </p:grpSpPr>
        <p:cxnSp>
          <p:nvCxnSpPr>
            <p:cNvPr id="42" name="直接连接符 41"/>
            <p:cNvCxnSpPr/>
            <p:nvPr/>
          </p:nvCxnSpPr>
          <p:spPr>
            <a:xfrm>
              <a:off x="2369489" y="3440005"/>
              <a:ext cx="7283394" cy="0"/>
            </a:xfrm>
            <a:prstGeom prst="line">
              <a:avLst/>
            </a:prstGeom>
            <a:ln w="28575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椭圆 44"/>
            <p:cNvSpPr/>
            <p:nvPr/>
          </p:nvSpPr>
          <p:spPr>
            <a:xfrm>
              <a:off x="2101845" y="3387257"/>
              <a:ext cx="105497" cy="105497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" name="椭圆 1"/>
          <p:cNvSpPr/>
          <p:nvPr userDrawn="1"/>
        </p:nvSpPr>
        <p:spPr>
          <a:xfrm>
            <a:off x="9998623" y="3693670"/>
            <a:ext cx="105497" cy="105497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2" name="图片 11">
            <a:extLst>
              <a:ext uri="{FF2B5EF4-FFF2-40B4-BE49-F238E27FC236}">
                <a16:creationId xmlns:a16="http://schemas.microsoft.com/office/drawing/2014/main" id="{F1137BB1-9F5B-4D4F-9A56-B2F02308C48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8890" y="5045086"/>
            <a:ext cx="3952633" cy="61695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直接连接符 7"/>
          <p:cNvCxnSpPr/>
          <p:nvPr userDrawn="1"/>
        </p:nvCxnSpPr>
        <p:spPr>
          <a:xfrm>
            <a:off x="984634" y="1413103"/>
            <a:ext cx="101984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组合 8"/>
          <p:cNvGrpSpPr/>
          <p:nvPr userDrawn="1"/>
        </p:nvGrpSpPr>
        <p:grpSpPr>
          <a:xfrm>
            <a:off x="10607120" y="654595"/>
            <a:ext cx="575989" cy="577246"/>
            <a:chOff x="6084168" y="1274820"/>
            <a:chExt cx="432048" cy="432834"/>
          </a:xfrm>
        </p:grpSpPr>
        <p:sp>
          <p:nvSpPr>
            <p:cNvPr id="10" name="椭圆 22"/>
            <p:cNvSpPr>
              <a:spLocks noChangeArrowheads="1"/>
            </p:cNvSpPr>
            <p:nvPr/>
          </p:nvSpPr>
          <p:spPr bwMode="auto">
            <a:xfrm>
              <a:off x="6084168" y="1274820"/>
              <a:ext cx="432048" cy="432834"/>
            </a:xfrm>
            <a:prstGeom prst="ellipse">
              <a:avLst/>
            </a:prstGeom>
            <a:solidFill>
              <a:srgbClr val="1369B2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1" name="Freeform 59"/>
            <p:cNvSpPr>
              <a:spLocks noChangeArrowheads="1"/>
            </p:cNvSpPr>
            <p:nvPr/>
          </p:nvSpPr>
          <p:spPr bwMode="auto">
            <a:xfrm>
              <a:off x="6180302" y="1365898"/>
              <a:ext cx="239780" cy="250679"/>
            </a:xfrm>
            <a:custGeom>
              <a:avLst/>
              <a:gdLst>
                <a:gd name="T0" fmla="*/ 73627430 w 581"/>
                <a:gd name="T1" fmla="*/ 67678707 h 609"/>
                <a:gd name="T2" fmla="*/ 61659637 w 581"/>
                <a:gd name="T3" fmla="*/ 78678142 h 609"/>
                <a:gd name="T4" fmla="*/ 54244957 w 581"/>
                <a:gd name="T5" fmla="*/ 72208055 h 609"/>
                <a:gd name="T6" fmla="*/ 57106883 w 581"/>
                <a:gd name="T7" fmla="*/ 65867111 h 609"/>
                <a:gd name="T8" fmla="*/ 61659637 w 581"/>
                <a:gd name="T9" fmla="*/ 69490662 h 609"/>
                <a:gd name="T10" fmla="*/ 71806401 w 581"/>
                <a:gd name="T11" fmla="*/ 61338122 h 609"/>
                <a:gd name="T12" fmla="*/ 73627430 w 581"/>
                <a:gd name="T13" fmla="*/ 67678707 h 609"/>
                <a:gd name="T14" fmla="*/ 61659637 w 581"/>
                <a:gd name="T15" fmla="*/ 64055516 h 609"/>
                <a:gd name="T16" fmla="*/ 49691843 w 581"/>
                <a:gd name="T17" fmla="*/ 69490662 h 609"/>
                <a:gd name="T18" fmla="*/ 51513233 w 581"/>
                <a:gd name="T19" fmla="*/ 75054951 h 609"/>
                <a:gd name="T20" fmla="*/ 3772261 w 581"/>
                <a:gd name="T21" fmla="*/ 78678142 h 609"/>
                <a:gd name="T22" fmla="*/ 0 w 581"/>
                <a:gd name="T23" fmla="*/ 10999436 h 609"/>
                <a:gd name="T24" fmla="*/ 10146404 w 581"/>
                <a:gd name="T25" fmla="*/ 7246742 h 609"/>
                <a:gd name="T26" fmla="*/ 17561444 w 581"/>
                <a:gd name="T27" fmla="*/ 18246178 h 609"/>
                <a:gd name="T28" fmla="*/ 24845922 w 581"/>
                <a:gd name="T29" fmla="*/ 7246742 h 609"/>
                <a:gd name="T30" fmla="*/ 28488341 w 581"/>
                <a:gd name="T31" fmla="*/ 10999436 h 609"/>
                <a:gd name="T32" fmla="*/ 43318061 w 581"/>
                <a:gd name="T33" fmla="*/ 10999436 h 609"/>
                <a:gd name="T34" fmla="*/ 46960119 w 581"/>
                <a:gd name="T35" fmla="*/ 7246742 h 609"/>
                <a:gd name="T36" fmla="*/ 54244957 w 581"/>
                <a:gd name="T37" fmla="*/ 18246178 h 609"/>
                <a:gd name="T38" fmla="*/ 61659637 w 581"/>
                <a:gd name="T39" fmla="*/ 7246742 h 609"/>
                <a:gd name="T40" fmla="*/ 71806401 w 581"/>
                <a:gd name="T41" fmla="*/ 10999436 h 609"/>
                <a:gd name="T42" fmla="*/ 66212751 w 581"/>
                <a:gd name="T43" fmla="*/ 59526167 h 609"/>
                <a:gd name="T44" fmla="*/ 10146404 w 581"/>
                <a:gd name="T45" fmla="*/ 63149718 h 609"/>
                <a:gd name="T46" fmla="*/ 12878128 w 581"/>
                <a:gd name="T47" fmla="*/ 65867111 h 609"/>
                <a:gd name="T48" fmla="*/ 39545439 w 581"/>
                <a:gd name="T49" fmla="*/ 63149718 h 609"/>
                <a:gd name="T50" fmla="*/ 39545439 w 581"/>
                <a:gd name="T51" fmla="*/ 63149718 h 609"/>
                <a:gd name="T52" fmla="*/ 39545439 w 581"/>
                <a:gd name="T53" fmla="*/ 63149718 h 609"/>
                <a:gd name="T54" fmla="*/ 12878128 w 581"/>
                <a:gd name="T55" fmla="*/ 60431965 h 609"/>
                <a:gd name="T56" fmla="*/ 58017218 w 581"/>
                <a:gd name="T57" fmla="*/ 28339815 h 609"/>
                <a:gd name="T58" fmla="*/ 13788823 w 581"/>
                <a:gd name="T59" fmla="*/ 28339815 h 609"/>
                <a:gd name="T60" fmla="*/ 13788823 w 581"/>
                <a:gd name="T61" fmla="*/ 35715700 h 609"/>
                <a:gd name="T62" fmla="*/ 61659637 w 581"/>
                <a:gd name="T63" fmla="*/ 31963007 h 609"/>
                <a:gd name="T64" fmla="*/ 58017218 w 581"/>
                <a:gd name="T65" fmla="*/ 43868240 h 609"/>
                <a:gd name="T66" fmla="*/ 35903020 w 581"/>
                <a:gd name="T67" fmla="*/ 43868240 h 609"/>
                <a:gd name="T68" fmla="*/ 13788823 w 581"/>
                <a:gd name="T69" fmla="*/ 43868240 h 609"/>
                <a:gd name="T70" fmla="*/ 13788823 w 581"/>
                <a:gd name="T71" fmla="*/ 51244484 h 609"/>
                <a:gd name="T72" fmla="*/ 35903020 w 581"/>
                <a:gd name="T73" fmla="*/ 51244484 h 609"/>
                <a:gd name="T74" fmla="*/ 61659637 w 581"/>
                <a:gd name="T75" fmla="*/ 47491791 h 609"/>
                <a:gd name="T76" fmla="*/ 54244957 w 581"/>
                <a:gd name="T77" fmla="*/ 14622627 h 609"/>
                <a:gd name="T78" fmla="*/ 50602538 w 581"/>
                <a:gd name="T79" fmla="*/ 10999436 h 609"/>
                <a:gd name="T80" fmla="*/ 54244957 w 581"/>
                <a:gd name="T81" fmla="*/ 0 h 609"/>
                <a:gd name="T82" fmla="*/ 58017218 w 581"/>
                <a:gd name="T83" fmla="*/ 10999436 h 609"/>
                <a:gd name="T84" fmla="*/ 35903020 w 581"/>
                <a:gd name="T85" fmla="*/ 14622627 h 609"/>
                <a:gd name="T86" fmla="*/ 32260601 w 581"/>
                <a:gd name="T87" fmla="*/ 10999436 h 609"/>
                <a:gd name="T88" fmla="*/ 35903020 w 581"/>
                <a:gd name="T89" fmla="*/ 0 h 609"/>
                <a:gd name="T90" fmla="*/ 39545439 w 581"/>
                <a:gd name="T91" fmla="*/ 10999436 h 609"/>
                <a:gd name="T92" fmla="*/ 17561444 w 581"/>
                <a:gd name="T93" fmla="*/ 14622627 h 609"/>
                <a:gd name="T94" fmla="*/ 13788823 w 581"/>
                <a:gd name="T95" fmla="*/ 10999436 h 609"/>
                <a:gd name="T96" fmla="*/ 17561444 w 581"/>
                <a:gd name="T97" fmla="*/ 0 h 609"/>
                <a:gd name="T98" fmla="*/ 21203502 w 581"/>
                <a:gd name="T99" fmla="*/ 10999436 h 609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581" h="609">
                  <a:moveTo>
                    <a:pt x="566" y="523"/>
                  </a:moveTo>
                  <a:lnTo>
                    <a:pt x="566" y="523"/>
                  </a:lnTo>
                  <a:cubicBezTo>
                    <a:pt x="495" y="594"/>
                    <a:pt x="495" y="594"/>
                    <a:pt x="495" y="594"/>
                  </a:cubicBezTo>
                  <a:cubicBezTo>
                    <a:pt x="488" y="601"/>
                    <a:pt x="481" y="608"/>
                    <a:pt x="474" y="608"/>
                  </a:cubicBezTo>
                  <a:cubicBezTo>
                    <a:pt x="467" y="608"/>
                    <a:pt x="460" y="601"/>
                    <a:pt x="453" y="594"/>
                  </a:cubicBezTo>
                  <a:cubicBezTo>
                    <a:pt x="417" y="558"/>
                    <a:pt x="417" y="558"/>
                    <a:pt x="417" y="558"/>
                  </a:cubicBezTo>
                  <a:cubicBezTo>
                    <a:pt x="410" y="551"/>
                    <a:pt x="410" y="544"/>
                    <a:pt x="410" y="537"/>
                  </a:cubicBezTo>
                  <a:cubicBezTo>
                    <a:pt x="410" y="523"/>
                    <a:pt x="417" y="509"/>
                    <a:pt x="439" y="509"/>
                  </a:cubicBezTo>
                  <a:cubicBezTo>
                    <a:pt x="446" y="509"/>
                    <a:pt x="453" y="516"/>
                    <a:pt x="453" y="523"/>
                  </a:cubicBezTo>
                  <a:cubicBezTo>
                    <a:pt x="474" y="537"/>
                    <a:pt x="474" y="537"/>
                    <a:pt x="474" y="537"/>
                  </a:cubicBezTo>
                  <a:cubicBezTo>
                    <a:pt x="530" y="481"/>
                    <a:pt x="530" y="481"/>
                    <a:pt x="530" y="481"/>
                  </a:cubicBezTo>
                  <a:cubicBezTo>
                    <a:pt x="537" y="474"/>
                    <a:pt x="545" y="474"/>
                    <a:pt x="552" y="474"/>
                  </a:cubicBezTo>
                  <a:cubicBezTo>
                    <a:pt x="566" y="474"/>
                    <a:pt x="580" y="488"/>
                    <a:pt x="580" y="502"/>
                  </a:cubicBezTo>
                  <a:cubicBezTo>
                    <a:pt x="580" y="509"/>
                    <a:pt x="573" y="516"/>
                    <a:pt x="566" y="523"/>
                  </a:cubicBezTo>
                  <a:close/>
                  <a:moveTo>
                    <a:pt x="474" y="495"/>
                  </a:moveTo>
                  <a:lnTo>
                    <a:pt x="474" y="495"/>
                  </a:lnTo>
                  <a:cubicBezTo>
                    <a:pt x="467" y="488"/>
                    <a:pt x="453" y="481"/>
                    <a:pt x="439" y="481"/>
                  </a:cubicBezTo>
                  <a:cubicBezTo>
                    <a:pt x="403" y="481"/>
                    <a:pt x="382" y="509"/>
                    <a:pt x="382" y="537"/>
                  </a:cubicBezTo>
                  <a:cubicBezTo>
                    <a:pt x="382" y="558"/>
                    <a:pt x="389" y="573"/>
                    <a:pt x="396" y="580"/>
                  </a:cubicBezTo>
                  <a:cubicBezTo>
                    <a:pt x="424" y="608"/>
                    <a:pt x="424" y="608"/>
                    <a:pt x="424" y="608"/>
                  </a:cubicBezTo>
                  <a:cubicBezTo>
                    <a:pt x="29" y="608"/>
                    <a:pt x="29" y="608"/>
                    <a:pt x="29" y="608"/>
                  </a:cubicBezTo>
                  <a:cubicBezTo>
                    <a:pt x="15" y="608"/>
                    <a:pt x="0" y="594"/>
                    <a:pt x="0" y="580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71"/>
                    <a:pt x="15" y="56"/>
                    <a:pt x="29" y="56"/>
                  </a:cubicBezTo>
                  <a:cubicBezTo>
                    <a:pt x="78" y="56"/>
                    <a:pt x="78" y="56"/>
                    <a:pt x="78" y="56"/>
                  </a:cubicBezTo>
                  <a:cubicBezTo>
                    <a:pt x="78" y="85"/>
                    <a:pt x="78" y="85"/>
                    <a:pt x="78" y="85"/>
                  </a:cubicBezTo>
                  <a:cubicBezTo>
                    <a:pt x="78" y="120"/>
                    <a:pt x="106" y="141"/>
                    <a:pt x="135" y="141"/>
                  </a:cubicBezTo>
                  <a:cubicBezTo>
                    <a:pt x="163" y="141"/>
                    <a:pt x="191" y="120"/>
                    <a:pt x="191" y="85"/>
                  </a:cubicBezTo>
                  <a:cubicBezTo>
                    <a:pt x="191" y="56"/>
                    <a:pt x="191" y="56"/>
                    <a:pt x="191" y="56"/>
                  </a:cubicBezTo>
                  <a:cubicBezTo>
                    <a:pt x="219" y="56"/>
                    <a:pt x="219" y="56"/>
                    <a:pt x="219" y="56"/>
                  </a:cubicBezTo>
                  <a:cubicBezTo>
                    <a:pt x="219" y="85"/>
                    <a:pt x="219" y="85"/>
                    <a:pt x="219" y="85"/>
                  </a:cubicBezTo>
                  <a:cubicBezTo>
                    <a:pt x="219" y="120"/>
                    <a:pt x="248" y="141"/>
                    <a:pt x="276" y="141"/>
                  </a:cubicBezTo>
                  <a:cubicBezTo>
                    <a:pt x="304" y="141"/>
                    <a:pt x="333" y="120"/>
                    <a:pt x="333" y="85"/>
                  </a:cubicBezTo>
                  <a:cubicBezTo>
                    <a:pt x="333" y="56"/>
                    <a:pt x="333" y="56"/>
                    <a:pt x="333" y="56"/>
                  </a:cubicBezTo>
                  <a:cubicBezTo>
                    <a:pt x="361" y="56"/>
                    <a:pt x="361" y="56"/>
                    <a:pt x="361" y="56"/>
                  </a:cubicBezTo>
                  <a:cubicBezTo>
                    <a:pt x="361" y="85"/>
                    <a:pt x="361" y="85"/>
                    <a:pt x="361" y="85"/>
                  </a:cubicBezTo>
                  <a:cubicBezTo>
                    <a:pt x="361" y="120"/>
                    <a:pt x="389" y="141"/>
                    <a:pt x="417" y="141"/>
                  </a:cubicBezTo>
                  <a:cubicBezTo>
                    <a:pt x="446" y="141"/>
                    <a:pt x="474" y="120"/>
                    <a:pt x="474" y="85"/>
                  </a:cubicBezTo>
                  <a:cubicBezTo>
                    <a:pt x="474" y="56"/>
                    <a:pt x="474" y="56"/>
                    <a:pt x="474" y="56"/>
                  </a:cubicBezTo>
                  <a:cubicBezTo>
                    <a:pt x="523" y="56"/>
                    <a:pt x="523" y="56"/>
                    <a:pt x="523" y="56"/>
                  </a:cubicBezTo>
                  <a:cubicBezTo>
                    <a:pt x="537" y="56"/>
                    <a:pt x="552" y="71"/>
                    <a:pt x="552" y="85"/>
                  </a:cubicBezTo>
                  <a:cubicBezTo>
                    <a:pt x="552" y="445"/>
                    <a:pt x="552" y="445"/>
                    <a:pt x="552" y="445"/>
                  </a:cubicBezTo>
                  <a:cubicBezTo>
                    <a:pt x="530" y="445"/>
                    <a:pt x="516" y="452"/>
                    <a:pt x="509" y="460"/>
                  </a:cubicBezTo>
                  <a:lnTo>
                    <a:pt x="474" y="495"/>
                  </a:lnTo>
                  <a:close/>
                  <a:moveTo>
                    <a:pt x="78" y="488"/>
                  </a:moveTo>
                  <a:lnTo>
                    <a:pt x="78" y="488"/>
                  </a:lnTo>
                  <a:cubicBezTo>
                    <a:pt x="78" y="502"/>
                    <a:pt x="85" y="509"/>
                    <a:pt x="99" y="509"/>
                  </a:cubicBezTo>
                  <a:cubicBezTo>
                    <a:pt x="283" y="509"/>
                    <a:pt x="283" y="509"/>
                    <a:pt x="283" y="509"/>
                  </a:cubicBezTo>
                  <a:cubicBezTo>
                    <a:pt x="297" y="509"/>
                    <a:pt x="304" y="502"/>
                    <a:pt x="304" y="488"/>
                  </a:cubicBezTo>
                  <a:cubicBezTo>
                    <a:pt x="304" y="474"/>
                    <a:pt x="297" y="467"/>
                    <a:pt x="283" y="467"/>
                  </a:cubicBezTo>
                  <a:cubicBezTo>
                    <a:pt x="99" y="467"/>
                    <a:pt x="99" y="467"/>
                    <a:pt x="99" y="467"/>
                  </a:cubicBezTo>
                  <a:cubicBezTo>
                    <a:pt x="85" y="467"/>
                    <a:pt x="78" y="474"/>
                    <a:pt x="78" y="488"/>
                  </a:cubicBezTo>
                  <a:close/>
                  <a:moveTo>
                    <a:pt x="446" y="219"/>
                  </a:moveTo>
                  <a:lnTo>
                    <a:pt x="446" y="219"/>
                  </a:lnTo>
                  <a:cubicBezTo>
                    <a:pt x="106" y="219"/>
                    <a:pt x="106" y="219"/>
                    <a:pt x="106" y="219"/>
                  </a:cubicBezTo>
                  <a:cubicBezTo>
                    <a:pt x="92" y="219"/>
                    <a:pt x="78" y="233"/>
                    <a:pt x="78" y="247"/>
                  </a:cubicBezTo>
                  <a:cubicBezTo>
                    <a:pt x="78" y="262"/>
                    <a:pt x="92" y="276"/>
                    <a:pt x="106" y="276"/>
                  </a:cubicBezTo>
                  <a:cubicBezTo>
                    <a:pt x="446" y="276"/>
                    <a:pt x="446" y="276"/>
                    <a:pt x="446" y="276"/>
                  </a:cubicBezTo>
                  <a:cubicBezTo>
                    <a:pt x="460" y="276"/>
                    <a:pt x="474" y="262"/>
                    <a:pt x="474" y="247"/>
                  </a:cubicBezTo>
                  <a:cubicBezTo>
                    <a:pt x="474" y="233"/>
                    <a:pt x="460" y="219"/>
                    <a:pt x="446" y="219"/>
                  </a:cubicBezTo>
                  <a:close/>
                  <a:moveTo>
                    <a:pt x="446" y="339"/>
                  </a:moveTo>
                  <a:lnTo>
                    <a:pt x="446" y="339"/>
                  </a:lnTo>
                  <a:cubicBezTo>
                    <a:pt x="276" y="339"/>
                    <a:pt x="276" y="339"/>
                    <a:pt x="276" y="339"/>
                  </a:cubicBezTo>
                  <a:cubicBezTo>
                    <a:pt x="226" y="339"/>
                    <a:pt x="226" y="339"/>
                    <a:pt x="226" y="339"/>
                  </a:cubicBezTo>
                  <a:cubicBezTo>
                    <a:pt x="106" y="339"/>
                    <a:pt x="106" y="339"/>
                    <a:pt x="106" y="339"/>
                  </a:cubicBezTo>
                  <a:cubicBezTo>
                    <a:pt x="92" y="339"/>
                    <a:pt x="78" y="353"/>
                    <a:pt x="78" y="367"/>
                  </a:cubicBezTo>
                  <a:cubicBezTo>
                    <a:pt x="78" y="389"/>
                    <a:pt x="92" y="396"/>
                    <a:pt x="106" y="396"/>
                  </a:cubicBezTo>
                  <a:cubicBezTo>
                    <a:pt x="226" y="396"/>
                    <a:pt x="226" y="396"/>
                    <a:pt x="226" y="396"/>
                  </a:cubicBezTo>
                  <a:cubicBezTo>
                    <a:pt x="276" y="396"/>
                    <a:pt x="276" y="396"/>
                    <a:pt x="276" y="396"/>
                  </a:cubicBezTo>
                  <a:cubicBezTo>
                    <a:pt x="446" y="396"/>
                    <a:pt x="446" y="396"/>
                    <a:pt x="446" y="396"/>
                  </a:cubicBezTo>
                  <a:cubicBezTo>
                    <a:pt x="460" y="396"/>
                    <a:pt x="474" y="389"/>
                    <a:pt x="474" y="367"/>
                  </a:cubicBezTo>
                  <a:cubicBezTo>
                    <a:pt x="474" y="353"/>
                    <a:pt x="460" y="339"/>
                    <a:pt x="446" y="339"/>
                  </a:cubicBezTo>
                  <a:close/>
                  <a:moveTo>
                    <a:pt x="417" y="113"/>
                  </a:moveTo>
                  <a:lnTo>
                    <a:pt x="417" y="113"/>
                  </a:lnTo>
                  <a:cubicBezTo>
                    <a:pt x="403" y="113"/>
                    <a:pt x="389" y="106"/>
                    <a:pt x="389" y="85"/>
                  </a:cubicBezTo>
                  <a:cubicBezTo>
                    <a:pt x="389" y="28"/>
                    <a:pt x="389" y="28"/>
                    <a:pt x="389" y="28"/>
                  </a:cubicBezTo>
                  <a:cubicBezTo>
                    <a:pt x="389" y="14"/>
                    <a:pt x="403" y="0"/>
                    <a:pt x="417" y="0"/>
                  </a:cubicBezTo>
                  <a:cubicBezTo>
                    <a:pt x="431" y="0"/>
                    <a:pt x="446" y="14"/>
                    <a:pt x="446" y="28"/>
                  </a:cubicBezTo>
                  <a:cubicBezTo>
                    <a:pt x="446" y="85"/>
                    <a:pt x="446" y="85"/>
                    <a:pt x="446" y="85"/>
                  </a:cubicBezTo>
                  <a:cubicBezTo>
                    <a:pt x="446" y="106"/>
                    <a:pt x="431" y="113"/>
                    <a:pt x="417" y="113"/>
                  </a:cubicBezTo>
                  <a:close/>
                  <a:moveTo>
                    <a:pt x="276" y="113"/>
                  </a:moveTo>
                  <a:lnTo>
                    <a:pt x="276" y="113"/>
                  </a:lnTo>
                  <a:cubicBezTo>
                    <a:pt x="262" y="113"/>
                    <a:pt x="248" y="106"/>
                    <a:pt x="248" y="85"/>
                  </a:cubicBezTo>
                  <a:cubicBezTo>
                    <a:pt x="248" y="28"/>
                    <a:pt x="248" y="28"/>
                    <a:pt x="248" y="28"/>
                  </a:cubicBezTo>
                  <a:cubicBezTo>
                    <a:pt x="248" y="14"/>
                    <a:pt x="262" y="0"/>
                    <a:pt x="276" y="0"/>
                  </a:cubicBezTo>
                  <a:cubicBezTo>
                    <a:pt x="290" y="0"/>
                    <a:pt x="304" y="14"/>
                    <a:pt x="304" y="28"/>
                  </a:cubicBezTo>
                  <a:cubicBezTo>
                    <a:pt x="304" y="85"/>
                    <a:pt x="304" y="85"/>
                    <a:pt x="304" y="85"/>
                  </a:cubicBezTo>
                  <a:cubicBezTo>
                    <a:pt x="304" y="106"/>
                    <a:pt x="290" y="113"/>
                    <a:pt x="276" y="113"/>
                  </a:cubicBezTo>
                  <a:close/>
                  <a:moveTo>
                    <a:pt x="135" y="113"/>
                  </a:moveTo>
                  <a:lnTo>
                    <a:pt x="135" y="113"/>
                  </a:lnTo>
                  <a:cubicBezTo>
                    <a:pt x="121" y="113"/>
                    <a:pt x="106" y="106"/>
                    <a:pt x="106" y="85"/>
                  </a:cubicBezTo>
                  <a:cubicBezTo>
                    <a:pt x="106" y="28"/>
                    <a:pt x="106" y="28"/>
                    <a:pt x="106" y="28"/>
                  </a:cubicBezTo>
                  <a:cubicBezTo>
                    <a:pt x="106" y="14"/>
                    <a:pt x="121" y="0"/>
                    <a:pt x="135" y="0"/>
                  </a:cubicBezTo>
                  <a:cubicBezTo>
                    <a:pt x="149" y="0"/>
                    <a:pt x="163" y="14"/>
                    <a:pt x="163" y="28"/>
                  </a:cubicBezTo>
                  <a:cubicBezTo>
                    <a:pt x="163" y="85"/>
                    <a:pt x="163" y="85"/>
                    <a:pt x="163" y="85"/>
                  </a:cubicBezTo>
                  <a:cubicBezTo>
                    <a:pt x="163" y="106"/>
                    <a:pt x="149" y="113"/>
                    <a:pt x="135" y="11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90" tIns="17145" rIns="34290" bIns="17145" anchor="ctr"/>
            <a:lstStyle/>
            <a:p>
              <a:endParaRPr lang="en-US">
                <a:cs typeface="+mn-ea"/>
                <a:sym typeface="+mn-lt"/>
              </a:endParaRPr>
            </a:p>
          </p:txBody>
        </p:sp>
      </p:grpSp>
      <p:grpSp>
        <p:nvGrpSpPr>
          <p:cNvPr id="12" name="组合 11"/>
          <p:cNvGrpSpPr/>
          <p:nvPr userDrawn="1"/>
        </p:nvGrpSpPr>
        <p:grpSpPr>
          <a:xfrm>
            <a:off x="8879153" y="655120"/>
            <a:ext cx="575989" cy="576197"/>
            <a:chOff x="4788024" y="1275213"/>
            <a:chExt cx="432048" cy="432048"/>
          </a:xfrm>
        </p:grpSpPr>
        <p:sp>
          <p:nvSpPr>
            <p:cNvPr id="13" name="椭圆 65"/>
            <p:cNvSpPr>
              <a:spLocks noChangeArrowheads="1"/>
            </p:cNvSpPr>
            <p:nvPr/>
          </p:nvSpPr>
          <p:spPr bwMode="auto">
            <a:xfrm>
              <a:off x="4788024" y="1275213"/>
              <a:ext cx="432048" cy="432048"/>
            </a:xfrm>
            <a:prstGeom prst="ellipse">
              <a:avLst/>
            </a:prstGeom>
            <a:solidFill>
              <a:srgbClr val="F79600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4" name="Freeform 110"/>
            <p:cNvSpPr>
              <a:spLocks noChangeArrowheads="1"/>
            </p:cNvSpPr>
            <p:nvPr/>
          </p:nvSpPr>
          <p:spPr bwMode="auto">
            <a:xfrm>
              <a:off x="4891102" y="1366806"/>
              <a:ext cx="250679" cy="248862"/>
            </a:xfrm>
            <a:custGeom>
              <a:avLst/>
              <a:gdLst>
                <a:gd name="T0" fmla="*/ 78678142 w 609"/>
                <a:gd name="T1" fmla="*/ 71002280 h 602"/>
                <a:gd name="T2" fmla="*/ 78678142 w 609"/>
                <a:gd name="T3" fmla="*/ 71002280 h 602"/>
                <a:gd name="T4" fmla="*/ 71302258 w 609"/>
                <a:gd name="T5" fmla="*/ 78441997 h 602"/>
                <a:gd name="T6" fmla="*/ 65867111 w 609"/>
                <a:gd name="T7" fmla="*/ 76614673 h 602"/>
                <a:gd name="T8" fmla="*/ 44774038 w 609"/>
                <a:gd name="T9" fmla="*/ 54426302 h 602"/>
                <a:gd name="T10" fmla="*/ 29245613 w 609"/>
                <a:gd name="T11" fmla="*/ 59125033 h 602"/>
                <a:gd name="T12" fmla="*/ 0 w 609"/>
                <a:gd name="T13" fmla="*/ 29497307 h 602"/>
                <a:gd name="T14" fmla="*/ 29245613 w 609"/>
                <a:gd name="T15" fmla="*/ 0 h 602"/>
                <a:gd name="T16" fmla="*/ 58491226 w 609"/>
                <a:gd name="T17" fmla="*/ 29497307 h 602"/>
                <a:gd name="T18" fmla="*/ 54867675 w 609"/>
                <a:gd name="T19" fmla="*/ 44376380 h 602"/>
                <a:gd name="T20" fmla="*/ 75960749 w 609"/>
                <a:gd name="T21" fmla="*/ 65520668 h 602"/>
                <a:gd name="T22" fmla="*/ 78678142 w 609"/>
                <a:gd name="T23" fmla="*/ 71002280 h 602"/>
                <a:gd name="T24" fmla="*/ 29245613 w 609"/>
                <a:gd name="T25" fmla="*/ 7439717 h 602"/>
                <a:gd name="T26" fmla="*/ 29245613 w 609"/>
                <a:gd name="T27" fmla="*/ 7439717 h 602"/>
                <a:gd name="T28" fmla="*/ 7246742 w 609"/>
                <a:gd name="T29" fmla="*/ 29497307 h 602"/>
                <a:gd name="T30" fmla="*/ 29245613 w 609"/>
                <a:gd name="T31" fmla="*/ 51685677 h 602"/>
                <a:gd name="T32" fmla="*/ 51244484 w 609"/>
                <a:gd name="T33" fmla="*/ 29497307 h 602"/>
                <a:gd name="T34" fmla="*/ 29245613 w 609"/>
                <a:gd name="T35" fmla="*/ 7439717 h 602"/>
                <a:gd name="T36" fmla="*/ 42056644 w 609"/>
                <a:gd name="T37" fmla="*/ 33282375 h 602"/>
                <a:gd name="T38" fmla="*/ 42056644 w 609"/>
                <a:gd name="T39" fmla="*/ 33282375 h 602"/>
                <a:gd name="T40" fmla="*/ 32868804 w 609"/>
                <a:gd name="T41" fmla="*/ 33282375 h 602"/>
                <a:gd name="T42" fmla="*/ 32868804 w 609"/>
                <a:gd name="T43" fmla="*/ 41504973 h 602"/>
                <a:gd name="T44" fmla="*/ 29245613 w 609"/>
                <a:gd name="T45" fmla="*/ 45290042 h 602"/>
                <a:gd name="T46" fmla="*/ 25622062 w 609"/>
                <a:gd name="T47" fmla="*/ 41504973 h 602"/>
                <a:gd name="T48" fmla="*/ 25622062 w 609"/>
                <a:gd name="T49" fmla="*/ 33282375 h 602"/>
                <a:gd name="T50" fmla="*/ 17340380 w 609"/>
                <a:gd name="T51" fmla="*/ 33282375 h 602"/>
                <a:gd name="T52" fmla="*/ 13716829 w 609"/>
                <a:gd name="T53" fmla="*/ 29497307 h 602"/>
                <a:gd name="T54" fmla="*/ 17340380 w 609"/>
                <a:gd name="T55" fmla="*/ 25842658 h 602"/>
                <a:gd name="T56" fmla="*/ 25622062 w 609"/>
                <a:gd name="T57" fmla="*/ 25842658 h 602"/>
                <a:gd name="T58" fmla="*/ 25622062 w 609"/>
                <a:gd name="T59" fmla="*/ 16575978 h 602"/>
                <a:gd name="T60" fmla="*/ 29245613 w 609"/>
                <a:gd name="T61" fmla="*/ 12921329 h 602"/>
                <a:gd name="T62" fmla="*/ 32868804 w 609"/>
                <a:gd name="T63" fmla="*/ 16575978 h 602"/>
                <a:gd name="T64" fmla="*/ 32868804 w 609"/>
                <a:gd name="T65" fmla="*/ 25842658 h 602"/>
                <a:gd name="T66" fmla="*/ 42056644 w 609"/>
                <a:gd name="T67" fmla="*/ 25842658 h 602"/>
                <a:gd name="T68" fmla="*/ 45679835 w 609"/>
                <a:gd name="T69" fmla="*/ 29497307 h 602"/>
                <a:gd name="T70" fmla="*/ 42056644 w 609"/>
                <a:gd name="T71" fmla="*/ 33282375 h 60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609" h="602">
                  <a:moveTo>
                    <a:pt x="608" y="544"/>
                  </a:moveTo>
                  <a:lnTo>
                    <a:pt x="608" y="544"/>
                  </a:lnTo>
                  <a:cubicBezTo>
                    <a:pt x="608" y="573"/>
                    <a:pt x="579" y="601"/>
                    <a:pt x="551" y="601"/>
                  </a:cubicBezTo>
                  <a:cubicBezTo>
                    <a:pt x="530" y="601"/>
                    <a:pt x="516" y="594"/>
                    <a:pt x="509" y="587"/>
                  </a:cubicBezTo>
                  <a:cubicBezTo>
                    <a:pt x="346" y="417"/>
                    <a:pt x="346" y="417"/>
                    <a:pt x="346" y="417"/>
                  </a:cubicBezTo>
                  <a:cubicBezTo>
                    <a:pt x="311" y="438"/>
                    <a:pt x="269" y="453"/>
                    <a:pt x="226" y="453"/>
                  </a:cubicBezTo>
                  <a:cubicBezTo>
                    <a:pt x="106" y="453"/>
                    <a:pt x="0" y="347"/>
                    <a:pt x="0" y="226"/>
                  </a:cubicBezTo>
                  <a:cubicBezTo>
                    <a:pt x="0" y="99"/>
                    <a:pt x="106" y="0"/>
                    <a:pt x="226" y="0"/>
                  </a:cubicBezTo>
                  <a:cubicBezTo>
                    <a:pt x="353" y="0"/>
                    <a:pt x="452" y="99"/>
                    <a:pt x="452" y="226"/>
                  </a:cubicBezTo>
                  <a:cubicBezTo>
                    <a:pt x="452" y="269"/>
                    <a:pt x="445" y="304"/>
                    <a:pt x="424" y="340"/>
                  </a:cubicBezTo>
                  <a:cubicBezTo>
                    <a:pt x="587" y="502"/>
                    <a:pt x="587" y="502"/>
                    <a:pt x="587" y="502"/>
                  </a:cubicBezTo>
                  <a:cubicBezTo>
                    <a:pt x="601" y="516"/>
                    <a:pt x="608" y="530"/>
                    <a:pt x="608" y="544"/>
                  </a:cubicBezTo>
                  <a:close/>
                  <a:moveTo>
                    <a:pt x="226" y="57"/>
                  </a:moveTo>
                  <a:lnTo>
                    <a:pt x="226" y="57"/>
                  </a:lnTo>
                  <a:cubicBezTo>
                    <a:pt x="134" y="57"/>
                    <a:pt x="56" y="127"/>
                    <a:pt x="56" y="226"/>
                  </a:cubicBezTo>
                  <a:cubicBezTo>
                    <a:pt x="56" y="318"/>
                    <a:pt x="134" y="396"/>
                    <a:pt x="226" y="396"/>
                  </a:cubicBezTo>
                  <a:cubicBezTo>
                    <a:pt x="325" y="396"/>
                    <a:pt x="396" y="318"/>
                    <a:pt x="396" y="226"/>
                  </a:cubicBezTo>
                  <a:cubicBezTo>
                    <a:pt x="396" y="127"/>
                    <a:pt x="325" y="57"/>
                    <a:pt x="226" y="57"/>
                  </a:cubicBezTo>
                  <a:close/>
                  <a:moveTo>
                    <a:pt x="325" y="255"/>
                  </a:moveTo>
                  <a:lnTo>
                    <a:pt x="325" y="255"/>
                  </a:lnTo>
                  <a:cubicBezTo>
                    <a:pt x="254" y="255"/>
                    <a:pt x="254" y="255"/>
                    <a:pt x="254" y="255"/>
                  </a:cubicBezTo>
                  <a:cubicBezTo>
                    <a:pt x="254" y="318"/>
                    <a:pt x="254" y="318"/>
                    <a:pt x="254" y="318"/>
                  </a:cubicBezTo>
                  <a:cubicBezTo>
                    <a:pt x="254" y="333"/>
                    <a:pt x="247" y="347"/>
                    <a:pt x="226" y="347"/>
                  </a:cubicBezTo>
                  <a:cubicBezTo>
                    <a:pt x="212" y="347"/>
                    <a:pt x="198" y="333"/>
                    <a:pt x="198" y="318"/>
                  </a:cubicBezTo>
                  <a:cubicBezTo>
                    <a:pt x="198" y="255"/>
                    <a:pt x="198" y="255"/>
                    <a:pt x="198" y="255"/>
                  </a:cubicBezTo>
                  <a:cubicBezTo>
                    <a:pt x="134" y="255"/>
                    <a:pt x="134" y="255"/>
                    <a:pt x="134" y="255"/>
                  </a:cubicBezTo>
                  <a:cubicBezTo>
                    <a:pt x="120" y="255"/>
                    <a:pt x="106" y="241"/>
                    <a:pt x="106" y="226"/>
                  </a:cubicBezTo>
                  <a:cubicBezTo>
                    <a:pt x="106" y="205"/>
                    <a:pt x="120" y="198"/>
                    <a:pt x="134" y="198"/>
                  </a:cubicBezTo>
                  <a:cubicBezTo>
                    <a:pt x="198" y="198"/>
                    <a:pt x="198" y="198"/>
                    <a:pt x="198" y="198"/>
                  </a:cubicBezTo>
                  <a:cubicBezTo>
                    <a:pt x="198" y="127"/>
                    <a:pt x="198" y="127"/>
                    <a:pt x="198" y="127"/>
                  </a:cubicBezTo>
                  <a:cubicBezTo>
                    <a:pt x="198" y="113"/>
                    <a:pt x="212" y="99"/>
                    <a:pt x="226" y="99"/>
                  </a:cubicBezTo>
                  <a:cubicBezTo>
                    <a:pt x="247" y="99"/>
                    <a:pt x="254" y="113"/>
                    <a:pt x="254" y="127"/>
                  </a:cubicBezTo>
                  <a:cubicBezTo>
                    <a:pt x="254" y="198"/>
                    <a:pt x="254" y="198"/>
                    <a:pt x="254" y="198"/>
                  </a:cubicBezTo>
                  <a:cubicBezTo>
                    <a:pt x="325" y="198"/>
                    <a:pt x="325" y="198"/>
                    <a:pt x="325" y="198"/>
                  </a:cubicBezTo>
                  <a:cubicBezTo>
                    <a:pt x="339" y="198"/>
                    <a:pt x="353" y="205"/>
                    <a:pt x="353" y="226"/>
                  </a:cubicBezTo>
                  <a:cubicBezTo>
                    <a:pt x="353" y="241"/>
                    <a:pt x="339" y="255"/>
                    <a:pt x="325" y="25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90" tIns="17145" rIns="34290" bIns="17145" anchor="ctr"/>
            <a:lstStyle/>
            <a:p>
              <a:endParaRPr lang="en-US">
                <a:cs typeface="+mn-ea"/>
                <a:sym typeface="+mn-lt"/>
              </a:endParaRPr>
            </a:p>
          </p:txBody>
        </p:sp>
      </p:grpSp>
      <p:grpSp>
        <p:nvGrpSpPr>
          <p:cNvPr id="15" name="组合 14"/>
          <p:cNvGrpSpPr/>
          <p:nvPr userDrawn="1"/>
        </p:nvGrpSpPr>
        <p:grpSpPr>
          <a:xfrm>
            <a:off x="9743137" y="654595"/>
            <a:ext cx="577036" cy="577246"/>
            <a:chOff x="5436096" y="1274820"/>
            <a:chExt cx="432833" cy="432834"/>
          </a:xfrm>
        </p:grpSpPr>
        <p:sp>
          <p:nvSpPr>
            <p:cNvPr id="16" name="椭圆 16"/>
            <p:cNvSpPr>
              <a:spLocks noChangeArrowheads="1"/>
            </p:cNvSpPr>
            <p:nvPr/>
          </p:nvSpPr>
          <p:spPr bwMode="auto">
            <a:xfrm>
              <a:off x="5436096" y="1274820"/>
              <a:ext cx="432833" cy="43283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7" name="Freeform 16"/>
            <p:cNvSpPr>
              <a:spLocks noChangeArrowheads="1"/>
            </p:cNvSpPr>
            <p:nvPr/>
          </p:nvSpPr>
          <p:spPr bwMode="auto">
            <a:xfrm>
              <a:off x="5554420" y="1377705"/>
              <a:ext cx="196183" cy="227065"/>
            </a:xfrm>
            <a:custGeom>
              <a:avLst/>
              <a:gdLst>
                <a:gd name="T0" fmla="*/ 58106390 w 475"/>
                <a:gd name="T1" fmla="*/ 71207247 h 552"/>
                <a:gd name="T2" fmla="*/ 58106390 w 475"/>
                <a:gd name="T3" fmla="*/ 71207247 h 552"/>
                <a:gd name="T4" fmla="*/ 54327993 w 475"/>
                <a:gd name="T5" fmla="*/ 71207247 h 552"/>
                <a:gd name="T6" fmla="*/ 54327993 w 475"/>
                <a:gd name="T7" fmla="*/ 0 h 552"/>
                <a:gd name="T8" fmla="*/ 58106390 w 475"/>
                <a:gd name="T9" fmla="*/ 0 h 552"/>
                <a:gd name="T10" fmla="*/ 61754124 w 475"/>
                <a:gd name="T11" fmla="*/ 3618618 h 552"/>
                <a:gd name="T12" fmla="*/ 61754124 w 475"/>
                <a:gd name="T13" fmla="*/ 67588630 h 552"/>
                <a:gd name="T14" fmla="*/ 58106390 w 475"/>
                <a:gd name="T15" fmla="*/ 71207247 h 552"/>
                <a:gd name="T16" fmla="*/ 7426131 w 475"/>
                <a:gd name="T17" fmla="*/ 67588630 h 552"/>
                <a:gd name="T18" fmla="*/ 7426131 w 475"/>
                <a:gd name="T19" fmla="*/ 67588630 h 552"/>
                <a:gd name="T20" fmla="*/ 7426131 w 475"/>
                <a:gd name="T21" fmla="*/ 63970012 h 552"/>
                <a:gd name="T22" fmla="*/ 13809846 w 475"/>
                <a:gd name="T23" fmla="*/ 63970012 h 552"/>
                <a:gd name="T24" fmla="*/ 21235977 w 475"/>
                <a:gd name="T25" fmla="*/ 56603721 h 552"/>
                <a:gd name="T26" fmla="*/ 13809846 w 475"/>
                <a:gd name="T27" fmla="*/ 49237429 h 552"/>
                <a:gd name="T28" fmla="*/ 7426131 w 475"/>
                <a:gd name="T29" fmla="*/ 49237429 h 552"/>
                <a:gd name="T30" fmla="*/ 7426131 w 475"/>
                <a:gd name="T31" fmla="*/ 42905028 h 552"/>
                <a:gd name="T32" fmla="*/ 13809846 w 475"/>
                <a:gd name="T33" fmla="*/ 42905028 h 552"/>
                <a:gd name="T34" fmla="*/ 21235977 w 475"/>
                <a:gd name="T35" fmla="*/ 35539095 h 552"/>
                <a:gd name="T36" fmla="*/ 13809846 w 475"/>
                <a:gd name="T37" fmla="*/ 28301860 h 552"/>
                <a:gd name="T38" fmla="*/ 7426131 w 475"/>
                <a:gd name="T39" fmla="*/ 28301860 h 552"/>
                <a:gd name="T40" fmla="*/ 7426131 w 475"/>
                <a:gd name="T41" fmla="*/ 21840403 h 552"/>
                <a:gd name="T42" fmla="*/ 13809846 w 475"/>
                <a:gd name="T43" fmla="*/ 21840403 h 552"/>
                <a:gd name="T44" fmla="*/ 21235977 w 475"/>
                <a:gd name="T45" fmla="*/ 14603167 h 552"/>
                <a:gd name="T46" fmla="*/ 13809846 w 475"/>
                <a:gd name="T47" fmla="*/ 7236876 h 552"/>
                <a:gd name="T48" fmla="*/ 7426131 w 475"/>
                <a:gd name="T49" fmla="*/ 7236876 h 552"/>
                <a:gd name="T50" fmla="*/ 7426131 w 475"/>
                <a:gd name="T51" fmla="*/ 3618618 h 552"/>
                <a:gd name="T52" fmla="*/ 11074226 w 475"/>
                <a:gd name="T53" fmla="*/ 0 h 552"/>
                <a:gd name="T54" fmla="*/ 50680259 w 475"/>
                <a:gd name="T55" fmla="*/ 0 h 552"/>
                <a:gd name="T56" fmla="*/ 50680259 w 475"/>
                <a:gd name="T57" fmla="*/ 71207247 h 552"/>
                <a:gd name="T58" fmla="*/ 11074226 w 475"/>
                <a:gd name="T59" fmla="*/ 71207247 h 552"/>
                <a:gd name="T60" fmla="*/ 7426131 w 475"/>
                <a:gd name="T61" fmla="*/ 67588630 h 552"/>
                <a:gd name="T62" fmla="*/ 17588243 w 475"/>
                <a:gd name="T63" fmla="*/ 14603167 h 552"/>
                <a:gd name="T64" fmla="*/ 17588243 w 475"/>
                <a:gd name="T65" fmla="*/ 14603167 h 552"/>
                <a:gd name="T66" fmla="*/ 13809846 w 475"/>
                <a:gd name="T67" fmla="*/ 18221785 h 552"/>
                <a:gd name="T68" fmla="*/ 3778036 w 475"/>
                <a:gd name="T69" fmla="*/ 18221785 h 552"/>
                <a:gd name="T70" fmla="*/ 0 w 475"/>
                <a:gd name="T71" fmla="*/ 14603167 h 552"/>
                <a:gd name="T72" fmla="*/ 3778036 w 475"/>
                <a:gd name="T73" fmla="*/ 10984909 h 552"/>
                <a:gd name="T74" fmla="*/ 13809846 w 475"/>
                <a:gd name="T75" fmla="*/ 10984909 h 552"/>
                <a:gd name="T76" fmla="*/ 17588243 w 475"/>
                <a:gd name="T77" fmla="*/ 14603167 h 552"/>
                <a:gd name="T78" fmla="*/ 3778036 w 475"/>
                <a:gd name="T79" fmla="*/ 31920478 h 552"/>
                <a:gd name="T80" fmla="*/ 3778036 w 475"/>
                <a:gd name="T81" fmla="*/ 31920478 h 552"/>
                <a:gd name="T82" fmla="*/ 13809846 w 475"/>
                <a:gd name="T83" fmla="*/ 31920478 h 552"/>
                <a:gd name="T84" fmla="*/ 17588243 w 475"/>
                <a:gd name="T85" fmla="*/ 35539095 h 552"/>
                <a:gd name="T86" fmla="*/ 13809846 w 475"/>
                <a:gd name="T87" fmla="*/ 39286770 h 552"/>
                <a:gd name="T88" fmla="*/ 3778036 w 475"/>
                <a:gd name="T89" fmla="*/ 39286770 h 552"/>
                <a:gd name="T90" fmla="*/ 0 w 475"/>
                <a:gd name="T91" fmla="*/ 35539095 h 552"/>
                <a:gd name="T92" fmla="*/ 3778036 w 475"/>
                <a:gd name="T93" fmla="*/ 31920478 h 552"/>
                <a:gd name="T94" fmla="*/ 3778036 w 475"/>
                <a:gd name="T95" fmla="*/ 52985462 h 552"/>
                <a:gd name="T96" fmla="*/ 3778036 w 475"/>
                <a:gd name="T97" fmla="*/ 52985462 h 552"/>
                <a:gd name="T98" fmla="*/ 13809846 w 475"/>
                <a:gd name="T99" fmla="*/ 52985462 h 552"/>
                <a:gd name="T100" fmla="*/ 17588243 w 475"/>
                <a:gd name="T101" fmla="*/ 56603721 h 552"/>
                <a:gd name="T102" fmla="*/ 13809846 w 475"/>
                <a:gd name="T103" fmla="*/ 60222338 h 552"/>
                <a:gd name="T104" fmla="*/ 3778036 w 475"/>
                <a:gd name="T105" fmla="*/ 60222338 h 552"/>
                <a:gd name="T106" fmla="*/ 0 w 475"/>
                <a:gd name="T107" fmla="*/ 56603721 h 552"/>
                <a:gd name="T108" fmla="*/ 3778036 w 475"/>
                <a:gd name="T109" fmla="*/ 52985462 h 552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475" h="552">
                  <a:moveTo>
                    <a:pt x="446" y="551"/>
                  </a:moveTo>
                  <a:lnTo>
                    <a:pt x="446" y="551"/>
                  </a:lnTo>
                  <a:cubicBezTo>
                    <a:pt x="417" y="551"/>
                    <a:pt x="417" y="551"/>
                    <a:pt x="417" y="551"/>
                  </a:cubicBezTo>
                  <a:cubicBezTo>
                    <a:pt x="417" y="0"/>
                    <a:pt x="417" y="0"/>
                    <a:pt x="417" y="0"/>
                  </a:cubicBezTo>
                  <a:cubicBezTo>
                    <a:pt x="446" y="0"/>
                    <a:pt x="446" y="0"/>
                    <a:pt x="446" y="0"/>
                  </a:cubicBezTo>
                  <a:cubicBezTo>
                    <a:pt x="460" y="0"/>
                    <a:pt x="474" y="14"/>
                    <a:pt x="474" y="28"/>
                  </a:cubicBezTo>
                  <a:cubicBezTo>
                    <a:pt x="474" y="523"/>
                    <a:pt x="474" y="523"/>
                    <a:pt x="474" y="523"/>
                  </a:cubicBezTo>
                  <a:cubicBezTo>
                    <a:pt x="474" y="537"/>
                    <a:pt x="460" y="551"/>
                    <a:pt x="446" y="551"/>
                  </a:cubicBezTo>
                  <a:close/>
                  <a:moveTo>
                    <a:pt x="57" y="523"/>
                  </a:moveTo>
                  <a:lnTo>
                    <a:pt x="57" y="523"/>
                  </a:lnTo>
                  <a:cubicBezTo>
                    <a:pt x="57" y="495"/>
                    <a:pt x="57" y="495"/>
                    <a:pt x="57" y="495"/>
                  </a:cubicBezTo>
                  <a:cubicBezTo>
                    <a:pt x="106" y="495"/>
                    <a:pt x="106" y="495"/>
                    <a:pt x="106" y="495"/>
                  </a:cubicBezTo>
                  <a:cubicBezTo>
                    <a:pt x="135" y="495"/>
                    <a:pt x="163" y="466"/>
                    <a:pt x="163" y="438"/>
                  </a:cubicBezTo>
                  <a:cubicBezTo>
                    <a:pt x="163" y="403"/>
                    <a:pt x="135" y="381"/>
                    <a:pt x="106" y="381"/>
                  </a:cubicBezTo>
                  <a:cubicBezTo>
                    <a:pt x="57" y="381"/>
                    <a:pt x="57" y="381"/>
                    <a:pt x="57" y="381"/>
                  </a:cubicBezTo>
                  <a:cubicBezTo>
                    <a:pt x="57" y="332"/>
                    <a:pt x="57" y="332"/>
                    <a:pt x="57" y="332"/>
                  </a:cubicBezTo>
                  <a:cubicBezTo>
                    <a:pt x="106" y="332"/>
                    <a:pt x="106" y="332"/>
                    <a:pt x="106" y="332"/>
                  </a:cubicBezTo>
                  <a:cubicBezTo>
                    <a:pt x="135" y="332"/>
                    <a:pt x="163" y="304"/>
                    <a:pt x="163" y="275"/>
                  </a:cubicBezTo>
                  <a:cubicBezTo>
                    <a:pt x="163" y="247"/>
                    <a:pt x="135" y="219"/>
                    <a:pt x="106" y="219"/>
                  </a:cubicBezTo>
                  <a:cubicBezTo>
                    <a:pt x="57" y="219"/>
                    <a:pt x="57" y="219"/>
                    <a:pt x="57" y="219"/>
                  </a:cubicBezTo>
                  <a:cubicBezTo>
                    <a:pt x="57" y="169"/>
                    <a:pt x="57" y="169"/>
                    <a:pt x="57" y="169"/>
                  </a:cubicBezTo>
                  <a:cubicBezTo>
                    <a:pt x="106" y="169"/>
                    <a:pt x="106" y="169"/>
                    <a:pt x="106" y="169"/>
                  </a:cubicBezTo>
                  <a:cubicBezTo>
                    <a:pt x="135" y="169"/>
                    <a:pt x="163" y="148"/>
                    <a:pt x="163" y="113"/>
                  </a:cubicBezTo>
                  <a:cubicBezTo>
                    <a:pt x="163" y="85"/>
                    <a:pt x="135" y="56"/>
                    <a:pt x="106" y="56"/>
                  </a:cubicBezTo>
                  <a:cubicBezTo>
                    <a:pt x="57" y="56"/>
                    <a:pt x="57" y="56"/>
                    <a:pt x="57" y="56"/>
                  </a:cubicBezTo>
                  <a:cubicBezTo>
                    <a:pt x="57" y="28"/>
                    <a:pt x="57" y="28"/>
                    <a:pt x="57" y="28"/>
                  </a:cubicBezTo>
                  <a:cubicBezTo>
                    <a:pt x="57" y="14"/>
                    <a:pt x="71" y="0"/>
                    <a:pt x="85" y="0"/>
                  </a:cubicBezTo>
                  <a:cubicBezTo>
                    <a:pt x="389" y="0"/>
                    <a:pt x="389" y="0"/>
                    <a:pt x="389" y="0"/>
                  </a:cubicBezTo>
                  <a:cubicBezTo>
                    <a:pt x="389" y="551"/>
                    <a:pt x="389" y="551"/>
                    <a:pt x="389" y="551"/>
                  </a:cubicBezTo>
                  <a:cubicBezTo>
                    <a:pt x="85" y="551"/>
                    <a:pt x="85" y="551"/>
                    <a:pt x="85" y="551"/>
                  </a:cubicBezTo>
                  <a:cubicBezTo>
                    <a:pt x="71" y="551"/>
                    <a:pt x="57" y="537"/>
                    <a:pt x="57" y="523"/>
                  </a:cubicBezTo>
                  <a:close/>
                  <a:moveTo>
                    <a:pt x="135" y="113"/>
                  </a:moveTo>
                  <a:lnTo>
                    <a:pt x="135" y="113"/>
                  </a:lnTo>
                  <a:cubicBezTo>
                    <a:pt x="135" y="134"/>
                    <a:pt x="120" y="141"/>
                    <a:pt x="106" y="141"/>
                  </a:cubicBezTo>
                  <a:cubicBezTo>
                    <a:pt x="29" y="141"/>
                    <a:pt x="29" y="141"/>
                    <a:pt x="29" y="141"/>
                  </a:cubicBezTo>
                  <a:cubicBezTo>
                    <a:pt x="15" y="141"/>
                    <a:pt x="0" y="134"/>
                    <a:pt x="0" y="113"/>
                  </a:cubicBezTo>
                  <a:cubicBezTo>
                    <a:pt x="0" y="99"/>
                    <a:pt x="15" y="85"/>
                    <a:pt x="29" y="85"/>
                  </a:cubicBezTo>
                  <a:cubicBezTo>
                    <a:pt x="106" y="85"/>
                    <a:pt x="106" y="85"/>
                    <a:pt x="106" y="85"/>
                  </a:cubicBezTo>
                  <a:cubicBezTo>
                    <a:pt x="120" y="85"/>
                    <a:pt x="135" y="99"/>
                    <a:pt x="135" y="113"/>
                  </a:cubicBezTo>
                  <a:close/>
                  <a:moveTo>
                    <a:pt x="29" y="247"/>
                  </a:moveTo>
                  <a:lnTo>
                    <a:pt x="29" y="247"/>
                  </a:lnTo>
                  <a:cubicBezTo>
                    <a:pt x="106" y="247"/>
                    <a:pt x="106" y="247"/>
                    <a:pt x="106" y="247"/>
                  </a:cubicBezTo>
                  <a:cubicBezTo>
                    <a:pt x="120" y="247"/>
                    <a:pt x="135" y="261"/>
                    <a:pt x="135" y="275"/>
                  </a:cubicBezTo>
                  <a:cubicBezTo>
                    <a:pt x="135" y="290"/>
                    <a:pt x="120" y="304"/>
                    <a:pt x="106" y="304"/>
                  </a:cubicBezTo>
                  <a:cubicBezTo>
                    <a:pt x="29" y="304"/>
                    <a:pt x="29" y="304"/>
                    <a:pt x="29" y="304"/>
                  </a:cubicBezTo>
                  <a:cubicBezTo>
                    <a:pt x="15" y="304"/>
                    <a:pt x="0" y="290"/>
                    <a:pt x="0" y="275"/>
                  </a:cubicBezTo>
                  <a:cubicBezTo>
                    <a:pt x="0" y="261"/>
                    <a:pt x="15" y="247"/>
                    <a:pt x="29" y="247"/>
                  </a:cubicBezTo>
                  <a:close/>
                  <a:moveTo>
                    <a:pt x="29" y="410"/>
                  </a:moveTo>
                  <a:lnTo>
                    <a:pt x="29" y="410"/>
                  </a:lnTo>
                  <a:cubicBezTo>
                    <a:pt x="106" y="410"/>
                    <a:pt x="106" y="410"/>
                    <a:pt x="106" y="410"/>
                  </a:cubicBezTo>
                  <a:cubicBezTo>
                    <a:pt x="120" y="410"/>
                    <a:pt x="135" y="417"/>
                    <a:pt x="135" y="438"/>
                  </a:cubicBezTo>
                  <a:cubicBezTo>
                    <a:pt x="135" y="452"/>
                    <a:pt x="120" y="466"/>
                    <a:pt x="106" y="466"/>
                  </a:cubicBezTo>
                  <a:cubicBezTo>
                    <a:pt x="29" y="466"/>
                    <a:pt x="29" y="466"/>
                    <a:pt x="29" y="466"/>
                  </a:cubicBezTo>
                  <a:cubicBezTo>
                    <a:pt x="15" y="466"/>
                    <a:pt x="0" y="452"/>
                    <a:pt x="0" y="438"/>
                  </a:cubicBezTo>
                  <a:cubicBezTo>
                    <a:pt x="0" y="417"/>
                    <a:pt x="15" y="410"/>
                    <a:pt x="29" y="41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90" tIns="17145" rIns="34290" bIns="17145" anchor="ctr"/>
            <a:lstStyle/>
            <a:p>
              <a:endParaRPr lang="en-US">
                <a:cs typeface="+mn-ea"/>
                <a:sym typeface="+mn-lt"/>
              </a:endParaRPr>
            </a:p>
          </p:txBody>
        </p:sp>
      </p:grpSp>
      <p:grpSp>
        <p:nvGrpSpPr>
          <p:cNvPr id="18" name="组合 17"/>
          <p:cNvGrpSpPr/>
          <p:nvPr userDrawn="1"/>
        </p:nvGrpSpPr>
        <p:grpSpPr>
          <a:xfrm>
            <a:off x="7151187" y="654595"/>
            <a:ext cx="577036" cy="577246"/>
            <a:chOff x="3491880" y="1274820"/>
            <a:chExt cx="432833" cy="432834"/>
          </a:xfrm>
        </p:grpSpPr>
        <p:sp>
          <p:nvSpPr>
            <p:cNvPr id="19" name="椭圆 16"/>
            <p:cNvSpPr>
              <a:spLocks noChangeArrowheads="1"/>
            </p:cNvSpPr>
            <p:nvPr/>
          </p:nvSpPr>
          <p:spPr bwMode="auto">
            <a:xfrm>
              <a:off x="3491880" y="1274820"/>
              <a:ext cx="432833" cy="432834"/>
            </a:xfrm>
            <a:prstGeom prst="ellipse">
              <a:avLst/>
            </a:prstGeom>
            <a:solidFill>
              <a:srgbClr val="1369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20" name="Freeform 75"/>
            <p:cNvSpPr>
              <a:spLocks noChangeArrowheads="1"/>
            </p:cNvSpPr>
            <p:nvPr/>
          </p:nvSpPr>
          <p:spPr bwMode="auto">
            <a:xfrm>
              <a:off x="3583864" y="1385879"/>
              <a:ext cx="248863" cy="210716"/>
            </a:xfrm>
            <a:custGeom>
              <a:avLst/>
              <a:gdLst>
                <a:gd name="T0" fmla="*/ 74657633 w 602"/>
                <a:gd name="T1" fmla="*/ 66362244 h 510"/>
                <a:gd name="T2" fmla="*/ 74657633 w 602"/>
                <a:gd name="T3" fmla="*/ 66362244 h 510"/>
                <a:gd name="T4" fmla="*/ 3654665 w 602"/>
                <a:gd name="T5" fmla="*/ 66362244 h 510"/>
                <a:gd name="T6" fmla="*/ 0 w 602"/>
                <a:gd name="T7" fmla="*/ 62711741 h 510"/>
                <a:gd name="T8" fmla="*/ 0 w 602"/>
                <a:gd name="T9" fmla="*/ 3650503 h 510"/>
                <a:gd name="T10" fmla="*/ 3654665 w 602"/>
                <a:gd name="T11" fmla="*/ 0 h 510"/>
                <a:gd name="T12" fmla="*/ 7308970 w 602"/>
                <a:gd name="T13" fmla="*/ 3650503 h 510"/>
                <a:gd name="T14" fmla="*/ 7308970 w 602"/>
                <a:gd name="T15" fmla="*/ 50717076 h 510"/>
                <a:gd name="T16" fmla="*/ 7308970 w 602"/>
                <a:gd name="T17" fmla="*/ 50717076 h 510"/>
                <a:gd name="T18" fmla="*/ 7308970 w 602"/>
                <a:gd name="T19" fmla="*/ 58930528 h 510"/>
                <a:gd name="T20" fmla="*/ 74657633 w 602"/>
                <a:gd name="T21" fmla="*/ 58930528 h 510"/>
                <a:gd name="T22" fmla="*/ 78442719 w 602"/>
                <a:gd name="T23" fmla="*/ 62711741 h 510"/>
                <a:gd name="T24" fmla="*/ 74657633 w 602"/>
                <a:gd name="T25" fmla="*/ 66362244 h 510"/>
                <a:gd name="T26" fmla="*/ 66434636 w 602"/>
                <a:gd name="T27" fmla="*/ 55280025 h 510"/>
                <a:gd name="T28" fmla="*/ 66434636 w 602"/>
                <a:gd name="T29" fmla="*/ 55280025 h 510"/>
                <a:gd name="T30" fmla="*/ 58995246 w 602"/>
                <a:gd name="T31" fmla="*/ 55280025 h 510"/>
                <a:gd name="T32" fmla="*/ 55340580 w 602"/>
                <a:gd name="T33" fmla="*/ 51629522 h 510"/>
                <a:gd name="T34" fmla="*/ 55340580 w 602"/>
                <a:gd name="T35" fmla="*/ 25814941 h 510"/>
                <a:gd name="T36" fmla="*/ 58995246 w 602"/>
                <a:gd name="T37" fmla="*/ 22164077 h 510"/>
                <a:gd name="T38" fmla="*/ 66434636 w 602"/>
                <a:gd name="T39" fmla="*/ 22164077 h 510"/>
                <a:gd name="T40" fmla="*/ 70089301 w 602"/>
                <a:gd name="T41" fmla="*/ 25814941 h 510"/>
                <a:gd name="T42" fmla="*/ 70089301 w 602"/>
                <a:gd name="T43" fmla="*/ 51629522 h 510"/>
                <a:gd name="T44" fmla="*/ 66434636 w 602"/>
                <a:gd name="T45" fmla="*/ 55280025 h 510"/>
                <a:gd name="T46" fmla="*/ 45159830 w 602"/>
                <a:gd name="T47" fmla="*/ 55280025 h 510"/>
                <a:gd name="T48" fmla="*/ 45159830 w 602"/>
                <a:gd name="T49" fmla="*/ 55280025 h 510"/>
                <a:gd name="T50" fmla="*/ 37850860 w 602"/>
                <a:gd name="T51" fmla="*/ 55280025 h 510"/>
                <a:gd name="T52" fmla="*/ 34065774 w 602"/>
                <a:gd name="T53" fmla="*/ 51629522 h 510"/>
                <a:gd name="T54" fmla="*/ 34065774 w 602"/>
                <a:gd name="T55" fmla="*/ 11082219 h 510"/>
                <a:gd name="T56" fmla="*/ 37850860 w 602"/>
                <a:gd name="T57" fmla="*/ 7431355 h 510"/>
                <a:gd name="T58" fmla="*/ 45159830 w 602"/>
                <a:gd name="T59" fmla="*/ 7431355 h 510"/>
                <a:gd name="T60" fmla="*/ 48814495 w 602"/>
                <a:gd name="T61" fmla="*/ 11082219 h 510"/>
                <a:gd name="T62" fmla="*/ 48814495 w 602"/>
                <a:gd name="T63" fmla="*/ 51629522 h 510"/>
                <a:gd name="T64" fmla="*/ 45159830 w 602"/>
                <a:gd name="T65" fmla="*/ 55280025 h 510"/>
                <a:gd name="T66" fmla="*/ 24929472 w 602"/>
                <a:gd name="T67" fmla="*/ 55280025 h 510"/>
                <a:gd name="T68" fmla="*/ 24929472 w 602"/>
                <a:gd name="T69" fmla="*/ 55280025 h 510"/>
                <a:gd name="T70" fmla="*/ 17489720 w 602"/>
                <a:gd name="T71" fmla="*/ 55280025 h 510"/>
                <a:gd name="T72" fmla="*/ 13835055 w 602"/>
                <a:gd name="T73" fmla="*/ 51629522 h 510"/>
                <a:gd name="T74" fmla="*/ 13835055 w 602"/>
                <a:gd name="T75" fmla="*/ 44198166 h 510"/>
                <a:gd name="T76" fmla="*/ 17489720 w 602"/>
                <a:gd name="T77" fmla="*/ 40547302 h 510"/>
                <a:gd name="T78" fmla="*/ 24929472 w 602"/>
                <a:gd name="T79" fmla="*/ 40547302 h 510"/>
                <a:gd name="T80" fmla="*/ 28583776 w 602"/>
                <a:gd name="T81" fmla="*/ 44198166 h 510"/>
                <a:gd name="T82" fmla="*/ 28583776 w 602"/>
                <a:gd name="T83" fmla="*/ 51629522 h 510"/>
                <a:gd name="T84" fmla="*/ 24929472 w 602"/>
                <a:gd name="T85" fmla="*/ 55280025 h 51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602" h="510">
                  <a:moveTo>
                    <a:pt x="572" y="509"/>
                  </a:moveTo>
                  <a:lnTo>
                    <a:pt x="572" y="509"/>
                  </a:lnTo>
                  <a:cubicBezTo>
                    <a:pt x="28" y="509"/>
                    <a:pt x="28" y="509"/>
                    <a:pt x="28" y="509"/>
                  </a:cubicBezTo>
                  <a:cubicBezTo>
                    <a:pt x="14" y="509"/>
                    <a:pt x="0" y="502"/>
                    <a:pt x="0" y="481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14"/>
                    <a:pt x="14" y="0"/>
                    <a:pt x="28" y="0"/>
                  </a:cubicBezTo>
                  <a:cubicBezTo>
                    <a:pt x="42" y="0"/>
                    <a:pt x="56" y="14"/>
                    <a:pt x="56" y="28"/>
                  </a:cubicBezTo>
                  <a:cubicBezTo>
                    <a:pt x="56" y="389"/>
                    <a:pt x="56" y="389"/>
                    <a:pt x="56" y="389"/>
                  </a:cubicBezTo>
                  <a:cubicBezTo>
                    <a:pt x="56" y="452"/>
                    <a:pt x="56" y="452"/>
                    <a:pt x="56" y="452"/>
                  </a:cubicBezTo>
                  <a:cubicBezTo>
                    <a:pt x="572" y="452"/>
                    <a:pt x="572" y="452"/>
                    <a:pt x="572" y="452"/>
                  </a:cubicBezTo>
                  <a:cubicBezTo>
                    <a:pt x="594" y="452"/>
                    <a:pt x="601" y="467"/>
                    <a:pt x="601" y="481"/>
                  </a:cubicBezTo>
                  <a:cubicBezTo>
                    <a:pt x="601" y="502"/>
                    <a:pt x="594" y="509"/>
                    <a:pt x="572" y="509"/>
                  </a:cubicBezTo>
                  <a:close/>
                  <a:moveTo>
                    <a:pt x="509" y="424"/>
                  </a:moveTo>
                  <a:lnTo>
                    <a:pt x="509" y="424"/>
                  </a:lnTo>
                  <a:cubicBezTo>
                    <a:pt x="452" y="424"/>
                    <a:pt x="452" y="424"/>
                    <a:pt x="452" y="424"/>
                  </a:cubicBezTo>
                  <a:cubicBezTo>
                    <a:pt x="438" y="424"/>
                    <a:pt x="424" y="417"/>
                    <a:pt x="424" y="396"/>
                  </a:cubicBezTo>
                  <a:cubicBezTo>
                    <a:pt x="424" y="198"/>
                    <a:pt x="424" y="198"/>
                    <a:pt x="424" y="198"/>
                  </a:cubicBezTo>
                  <a:cubicBezTo>
                    <a:pt x="424" y="184"/>
                    <a:pt x="438" y="170"/>
                    <a:pt x="452" y="170"/>
                  </a:cubicBezTo>
                  <a:cubicBezTo>
                    <a:pt x="509" y="170"/>
                    <a:pt x="509" y="170"/>
                    <a:pt x="509" y="170"/>
                  </a:cubicBezTo>
                  <a:cubicBezTo>
                    <a:pt x="523" y="170"/>
                    <a:pt x="537" y="184"/>
                    <a:pt x="537" y="198"/>
                  </a:cubicBezTo>
                  <a:cubicBezTo>
                    <a:pt x="537" y="396"/>
                    <a:pt x="537" y="396"/>
                    <a:pt x="537" y="396"/>
                  </a:cubicBezTo>
                  <a:cubicBezTo>
                    <a:pt x="537" y="417"/>
                    <a:pt x="523" y="424"/>
                    <a:pt x="509" y="424"/>
                  </a:cubicBezTo>
                  <a:close/>
                  <a:moveTo>
                    <a:pt x="346" y="424"/>
                  </a:moveTo>
                  <a:lnTo>
                    <a:pt x="346" y="424"/>
                  </a:lnTo>
                  <a:cubicBezTo>
                    <a:pt x="290" y="424"/>
                    <a:pt x="290" y="424"/>
                    <a:pt x="290" y="424"/>
                  </a:cubicBezTo>
                  <a:cubicBezTo>
                    <a:pt x="276" y="424"/>
                    <a:pt x="261" y="417"/>
                    <a:pt x="261" y="396"/>
                  </a:cubicBezTo>
                  <a:cubicBezTo>
                    <a:pt x="261" y="85"/>
                    <a:pt x="261" y="85"/>
                    <a:pt x="261" y="85"/>
                  </a:cubicBezTo>
                  <a:cubicBezTo>
                    <a:pt x="261" y="71"/>
                    <a:pt x="276" y="57"/>
                    <a:pt x="290" y="57"/>
                  </a:cubicBezTo>
                  <a:cubicBezTo>
                    <a:pt x="346" y="57"/>
                    <a:pt x="346" y="57"/>
                    <a:pt x="346" y="57"/>
                  </a:cubicBezTo>
                  <a:cubicBezTo>
                    <a:pt x="367" y="57"/>
                    <a:pt x="374" y="71"/>
                    <a:pt x="374" y="85"/>
                  </a:cubicBezTo>
                  <a:cubicBezTo>
                    <a:pt x="374" y="396"/>
                    <a:pt x="374" y="396"/>
                    <a:pt x="374" y="396"/>
                  </a:cubicBezTo>
                  <a:cubicBezTo>
                    <a:pt x="374" y="417"/>
                    <a:pt x="367" y="424"/>
                    <a:pt x="346" y="424"/>
                  </a:cubicBezTo>
                  <a:close/>
                  <a:moveTo>
                    <a:pt x="191" y="424"/>
                  </a:moveTo>
                  <a:lnTo>
                    <a:pt x="191" y="424"/>
                  </a:lnTo>
                  <a:cubicBezTo>
                    <a:pt x="134" y="424"/>
                    <a:pt x="134" y="424"/>
                    <a:pt x="134" y="424"/>
                  </a:cubicBezTo>
                  <a:cubicBezTo>
                    <a:pt x="113" y="424"/>
                    <a:pt x="106" y="417"/>
                    <a:pt x="106" y="396"/>
                  </a:cubicBezTo>
                  <a:cubicBezTo>
                    <a:pt x="106" y="339"/>
                    <a:pt x="106" y="339"/>
                    <a:pt x="106" y="339"/>
                  </a:cubicBezTo>
                  <a:cubicBezTo>
                    <a:pt x="106" y="325"/>
                    <a:pt x="113" y="311"/>
                    <a:pt x="134" y="311"/>
                  </a:cubicBezTo>
                  <a:cubicBezTo>
                    <a:pt x="191" y="311"/>
                    <a:pt x="191" y="311"/>
                    <a:pt x="191" y="311"/>
                  </a:cubicBezTo>
                  <a:cubicBezTo>
                    <a:pt x="205" y="311"/>
                    <a:pt x="219" y="325"/>
                    <a:pt x="219" y="339"/>
                  </a:cubicBezTo>
                  <a:cubicBezTo>
                    <a:pt x="219" y="396"/>
                    <a:pt x="219" y="396"/>
                    <a:pt x="219" y="396"/>
                  </a:cubicBezTo>
                  <a:cubicBezTo>
                    <a:pt x="219" y="417"/>
                    <a:pt x="205" y="424"/>
                    <a:pt x="191" y="42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90" tIns="17145" rIns="34290" bIns="17145" anchor="ctr"/>
            <a:lstStyle/>
            <a:p>
              <a:endParaRPr lang="en-US">
                <a:cs typeface="+mn-ea"/>
                <a:sym typeface="+mn-lt"/>
              </a:endParaRPr>
            </a:p>
          </p:txBody>
        </p:sp>
      </p:grpSp>
      <p:grpSp>
        <p:nvGrpSpPr>
          <p:cNvPr id="21" name="组合 20"/>
          <p:cNvGrpSpPr/>
          <p:nvPr userDrawn="1"/>
        </p:nvGrpSpPr>
        <p:grpSpPr>
          <a:xfrm>
            <a:off x="8015170" y="654595"/>
            <a:ext cx="577036" cy="577246"/>
            <a:chOff x="4139952" y="1274820"/>
            <a:chExt cx="432833" cy="432834"/>
          </a:xfrm>
        </p:grpSpPr>
        <p:sp>
          <p:nvSpPr>
            <p:cNvPr id="22" name="椭圆 16"/>
            <p:cNvSpPr>
              <a:spLocks noChangeArrowheads="1"/>
            </p:cNvSpPr>
            <p:nvPr/>
          </p:nvSpPr>
          <p:spPr bwMode="auto">
            <a:xfrm>
              <a:off x="4139952" y="1274820"/>
              <a:ext cx="432833" cy="432834"/>
            </a:xfrm>
            <a:prstGeom prst="ellipse">
              <a:avLst/>
            </a:prstGeom>
            <a:solidFill>
              <a:srgbClr val="3992DB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23" name="Freeform 84"/>
            <p:cNvSpPr>
              <a:spLocks noChangeArrowheads="1"/>
            </p:cNvSpPr>
            <p:nvPr/>
          </p:nvSpPr>
          <p:spPr bwMode="auto">
            <a:xfrm>
              <a:off x="4241546" y="1366806"/>
              <a:ext cx="248863" cy="248863"/>
            </a:xfrm>
            <a:custGeom>
              <a:avLst/>
              <a:gdLst>
                <a:gd name="T0" fmla="*/ 43332858 w 602"/>
                <a:gd name="T1" fmla="*/ 34979440 h 602"/>
                <a:gd name="T2" fmla="*/ 43332858 w 602"/>
                <a:gd name="T3" fmla="*/ 34979440 h 602"/>
                <a:gd name="T4" fmla="*/ 43332858 w 602"/>
                <a:gd name="T5" fmla="*/ 0 h 602"/>
                <a:gd name="T6" fmla="*/ 78442719 w 602"/>
                <a:gd name="T7" fmla="*/ 34979440 h 602"/>
                <a:gd name="T8" fmla="*/ 43332858 w 602"/>
                <a:gd name="T9" fmla="*/ 34979440 h 602"/>
                <a:gd name="T10" fmla="*/ 36023527 w 602"/>
                <a:gd name="T11" fmla="*/ 78442719 h 602"/>
                <a:gd name="T12" fmla="*/ 36023527 w 602"/>
                <a:gd name="T13" fmla="*/ 78442719 h 602"/>
                <a:gd name="T14" fmla="*/ 0 w 602"/>
                <a:gd name="T15" fmla="*/ 42419192 h 602"/>
                <a:gd name="T16" fmla="*/ 36023527 w 602"/>
                <a:gd name="T17" fmla="*/ 7308970 h 602"/>
                <a:gd name="T18" fmla="*/ 36023527 w 602"/>
                <a:gd name="T19" fmla="*/ 42419192 h 602"/>
                <a:gd name="T20" fmla="*/ 71002968 w 602"/>
                <a:gd name="T21" fmla="*/ 42419192 h 602"/>
                <a:gd name="T22" fmla="*/ 36023527 w 602"/>
                <a:gd name="T23" fmla="*/ 78442719 h 60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602" h="602">
                  <a:moveTo>
                    <a:pt x="332" y="268"/>
                  </a:moveTo>
                  <a:lnTo>
                    <a:pt x="332" y="268"/>
                  </a:lnTo>
                  <a:cubicBezTo>
                    <a:pt x="332" y="0"/>
                    <a:pt x="332" y="0"/>
                    <a:pt x="332" y="0"/>
                  </a:cubicBezTo>
                  <a:cubicBezTo>
                    <a:pt x="481" y="0"/>
                    <a:pt x="601" y="120"/>
                    <a:pt x="601" y="268"/>
                  </a:cubicBezTo>
                  <a:lnTo>
                    <a:pt x="332" y="268"/>
                  </a:lnTo>
                  <a:close/>
                  <a:moveTo>
                    <a:pt x="276" y="601"/>
                  </a:moveTo>
                  <a:lnTo>
                    <a:pt x="276" y="601"/>
                  </a:lnTo>
                  <a:cubicBezTo>
                    <a:pt x="120" y="601"/>
                    <a:pt x="0" y="480"/>
                    <a:pt x="0" y="325"/>
                  </a:cubicBezTo>
                  <a:cubicBezTo>
                    <a:pt x="0" y="176"/>
                    <a:pt x="120" y="56"/>
                    <a:pt x="276" y="56"/>
                  </a:cubicBezTo>
                  <a:cubicBezTo>
                    <a:pt x="276" y="325"/>
                    <a:pt x="276" y="325"/>
                    <a:pt x="276" y="325"/>
                  </a:cubicBezTo>
                  <a:cubicBezTo>
                    <a:pt x="544" y="325"/>
                    <a:pt x="544" y="325"/>
                    <a:pt x="544" y="325"/>
                  </a:cubicBezTo>
                  <a:cubicBezTo>
                    <a:pt x="544" y="480"/>
                    <a:pt x="424" y="601"/>
                    <a:pt x="276" y="60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90" tIns="17145" rIns="34290" bIns="17145" anchor="ctr"/>
            <a:lstStyle/>
            <a:p>
              <a:endParaRPr lang="en-US"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正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69777" y="581333"/>
            <a:ext cx="10850541" cy="64812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2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n-ea"/>
                <a:ea typeface="+mn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idx="1" hasCustomPrompt="1"/>
          </p:nvPr>
        </p:nvSpPr>
        <p:spPr>
          <a:xfrm>
            <a:off x="669820" y="1508404"/>
            <a:ext cx="10850454" cy="4750044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zh-CN" altLang="en-US" dirty="0"/>
              <a:t>单击此处编辑正文</a:t>
            </a:r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2022/10/28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40" name="等腰三角形 39"/>
          <p:cNvSpPr/>
          <p:nvPr userDrawn="1"/>
        </p:nvSpPr>
        <p:spPr>
          <a:xfrm>
            <a:off x="7741543" y="3609725"/>
            <a:ext cx="6887119" cy="3248275"/>
          </a:xfrm>
          <a:prstGeom prst="triangle">
            <a:avLst/>
          </a:prstGeom>
          <a:solidFill>
            <a:srgbClr val="E9EAEF">
              <a:alpha val="5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等腰三角形 6"/>
          <p:cNvSpPr/>
          <p:nvPr userDrawn="1"/>
        </p:nvSpPr>
        <p:spPr>
          <a:xfrm flipH="1" flipV="1">
            <a:off x="-766394" y="-28491"/>
            <a:ext cx="3825848" cy="1804442"/>
          </a:xfrm>
          <a:prstGeom prst="triangle">
            <a:avLst/>
          </a:prstGeom>
          <a:solidFill>
            <a:srgbClr val="E9EAEF">
              <a:alpha val="5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等腰三角形 7"/>
          <p:cNvSpPr/>
          <p:nvPr userDrawn="1"/>
        </p:nvSpPr>
        <p:spPr>
          <a:xfrm flipH="1" flipV="1">
            <a:off x="1414174" y="635"/>
            <a:ext cx="3825848" cy="1804442"/>
          </a:xfrm>
          <a:prstGeom prst="triangle">
            <a:avLst/>
          </a:prstGeom>
          <a:solidFill>
            <a:srgbClr val="E9EAEF">
              <a:alpha val="5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等腰三角形 8"/>
          <p:cNvSpPr/>
          <p:nvPr userDrawn="1"/>
        </p:nvSpPr>
        <p:spPr>
          <a:xfrm>
            <a:off x="6086073" y="4299128"/>
            <a:ext cx="5426766" cy="2559507"/>
          </a:xfrm>
          <a:prstGeom prst="triangle">
            <a:avLst/>
          </a:prstGeom>
          <a:solidFill>
            <a:srgbClr val="E9EAEF">
              <a:alpha val="5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41" name="组合 40"/>
          <p:cNvGrpSpPr/>
          <p:nvPr userDrawn="1"/>
        </p:nvGrpSpPr>
        <p:grpSpPr>
          <a:xfrm>
            <a:off x="2308773" y="3437345"/>
            <a:ext cx="7551038" cy="105497"/>
            <a:chOff x="2101845" y="3387257"/>
            <a:chExt cx="7551038" cy="105497"/>
          </a:xfrm>
        </p:grpSpPr>
        <p:cxnSp>
          <p:nvCxnSpPr>
            <p:cNvPr id="42" name="直接连接符 41"/>
            <p:cNvCxnSpPr/>
            <p:nvPr/>
          </p:nvCxnSpPr>
          <p:spPr>
            <a:xfrm>
              <a:off x="2369489" y="3440005"/>
              <a:ext cx="7283394" cy="0"/>
            </a:xfrm>
            <a:prstGeom prst="line">
              <a:avLst/>
            </a:prstGeom>
            <a:ln w="28575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椭圆 44"/>
            <p:cNvSpPr/>
            <p:nvPr/>
          </p:nvSpPr>
          <p:spPr>
            <a:xfrm>
              <a:off x="2101845" y="3387257"/>
              <a:ext cx="105497" cy="105497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0" name="椭圆 9"/>
          <p:cNvSpPr/>
          <p:nvPr userDrawn="1"/>
        </p:nvSpPr>
        <p:spPr>
          <a:xfrm>
            <a:off x="10011958" y="3437345"/>
            <a:ext cx="105497" cy="105497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1" name="图片 10" descr="寄语(1)"/>
          <p:cNvPicPr>
            <a:picLocks noChangeAspect="1"/>
          </p:cNvPicPr>
          <p:nvPr userDrawn="1"/>
        </p:nvPicPr>
        <p:blipFill>
          <a:blip r:embed="rId2"/>
          <a:srcRect l="114" t="60287" r="-114" b="572"/>
          <a:stretch>
            <a:fillRect/>
          </a:stretch>
        </p:blipFill>
        <p:spPr>
          <a:xfrm>
            <a:off x="2480310" y="2508250"/>
            <a:ext cx="7532370" cy="1657985"/>
          </a:xfrm>
          <a:prstGeom prst="rect">
            <a:avLst/>
          </a:prstGeom>
        </p:spPr>
      </p:pic>
      <p:pic>
        <p:nvPicPr>
          <p:cNvPr id="16" name="图片 15">
            <a:extLst>
              <a:ext uri="{FF2B5EF4-FFF2-40B4-BE49-F238E27FC236}">
                <a16:creationId xmlns:a16="http://schemas.microsoft.com/office/drawing/2014/main" id="{DD30E425-C7EA-45F0-85AD-6C51CB843BA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2998" y="3789834"/>
            <a:ext cx="3952633" cy="61695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8049" y="274702"/>
            <a:ext cx="2742843" cy="585288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521" y="274702"/>
            <a:ext cx="8025355" cy="585288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2022/10/28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标题与图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5" name="标题 4"/>
          <p:cNvSpPr>
            <a:spLocks noGrp="1"/>
          </p:cNvSpPr>
          <p:nvPr>
            <p:ph type="title" hasCustomPrompt="1"/>
          </p:nvPr>
        </p:nvSpPr>
        <p:spPr>
          <a:xfrm>
            <a:off x="839974" y="727845"/>
            <a:ext cx="3931306" cy="1115266"/>
          </a:xfrm>
        </p:spPr>
        <p:txBody>
          <a:bodyPr anchor="ctr" anchorCtr="0"/>
          <a:lstStyle>
            <a:lvl1pPr>
              <a:defRPr sz="3200">
                <a:latin typeface="+mn-ea"/>
                <a:ea typeface="+mn-ea"/>
              </a:defRPr>
            </a:lvl1pPr>
          </a:lstStyle>
          <a:p>
            <a:r>
              <a:rPr lang="zh-CN" altLang="en-US"/>
              <a:t>单击此处编辑标题</a:t>
            </a:r>
          </a:p>
        </p:txBody>
      </p:sp>
      <p:sp>
        <p:nvSpPr>
          <p:cNvPr id="6" name="内容占位符 5"/>
          <p:cNvSpPr>
            <a:spLocks noGrp="1"/>
          </p:cNvSpPr>
          <p:nvPr>
            <p:ph idx="1" hasCustomPrompt="1"/>
          </p:nvPr>
        </p:nvSpPr>
        <p:spPr>
          <a:xfrm>
            <a:off x="5137617" y="727845"/>
            <a:ext cx="6171235" cy="5404215"/>
          </a:xfrm>
        </p:spPr>
        <p:txBody>
          <a:bodyPr/>
          <a:lstStyle>
            <a:lvl1pPr>
              <a:defRPr sz="2400">
                <a:latin typeface="+mn-ea"/>
                <a:ea typeface="+mn-ea"/>
              </a:defRPr>
            </a:lvl1pPr>
            <a:lvl2pPr marL="457200" indent="0">
              <a:buNone/>
              <a:defRPr sz="2400">
                <a:latin typeface="+mn-ea"/>
                <a:ea typeface="+mn-ea"/>
              </a:defRPr>
            </a:lvl2pPr>
            <a:lvl3pPr>
              <a:defRPr sz="2400">
                <a:latin typeface="+mn-ea"/>
                <a:ea typeface="+mn-ea"/>
              </a:defRPr>
            </a:lvl3pPr>
            <a:lvl4pPr>
              <a:defRPr sz="2400">
                <a:latin typeface="+mn-ea"/>
                <a:ea typeface="+mn-ea"/>
              </a:defRPr>
            </a:lvl4pPr>
            <a:lvl5pPr>
              <a:defRPr sz="2400">
                <a:latin typeface="+mn-ea"/>
                <a:ea typeface="+mn-ea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单击此处编辑正文</a:t>
            </a:r>
          </a:p>
        </p:txBody>
      </p:sp>
      <p:sp>
        <p:nvSpPr>
          <p:cNvPr id="7" name="文本占位符 6"/>
          <p:cNvSpPr>
            <a:spLocks noGrp="1"/>
          </p:cNvSpPr>
          <p:nvPr>
            <p:ph type="body" sz="half" idx="2" hasCustomPrompt="1"/>
          </p:nvPr>
        </p:nvSpPr>
        <p:spPr>
          <a:xfrm>
            <a:off x="839974" y="2240060"/>
            <a:ext cx="3931306" cy="3892636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latin typeface="+mn-ea"/>
                <a:ea typeface="+mn-ea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5365" indent="0">
              <a:buNone/>
              <a:defRPr sz="1000"/>
            </a:lvl6pPr>
            <a:lvl7pPr marL="2742565" indent="0">
              <a:buNone/>
              <a:defRPr sz="1000"/>
            </a:lvl7pPr>
            <a:lvl8pPr marL="3199765" indent="0">
              <a:buNone/>
              <a:defRPr sz="1000"/>
            </a:lvl8pPr>
            <a:lvl9pPr marL="3656965" indent="0">
              <a:buNone/>
              <a:defRPr sz="1000"/>
            </a:lvl9pPr>
          </a:lstStyle>
          <a:p>
            <a:pPr lvl="0"/>
            <a:r>
              <a:rPr lang="zh-CN" altLang="en-US"/>
              <a:t>单击此处编辑正文</a:t>
            </a:r>
          </a:p>
          <a:p>
            <a:pPr lvl="0"/>
            <a:r>
              <a:rPr lang="zh-CN" altLang="en-US">
                <a:sym typeface="+mn-ea"/>
              </a:rPr>
              <a:t>单击此处编辑正文</a:t>
            </a:r>
            <a:endParaRPr lang="zh-CN" altLang="en-US"/>
          </a:p>
          <a:p>
            <a:pPr lvl="0"/>
            <a:r>
              <a:rPr lang="zh-CN" altLang="en-US">
                <a:sym typeface="+mn-ea"/>
              </a:rPr>
              <a:t>单击此处编辑正文</a:t>
            </a:r>
            <a:endParaRPr lang="zh-CN" altLang="en-US"/>
          </a:p>
          <a:p>
            <a:pPr lvl="0"/>
            <a:r>
              <a:rPr lang="zh-CN" altLang="en-US">
                <a:sym typeface="+mn-ea"/>
              </a:rPr>
              <a:t>单击此处编辑正文</a:t>
            </a:r>
          </a:p>
          <a:p>
            <a:pPr lvl="0"/>
            <a:r>
              <a:rPr lang="zh-CN" altLang="en-US">
                <a:sym typeface="+mn-ea"/>
              </a:rPr>
              <a:t>单击此处编辑正文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注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 hasCustomPrompt="1"/>
          </p:nvPr>
        </p:nvSpPr>
        <p:spPr>
          <a:xfrm>
            <a:off x="669820" y="5606183"/>
            <a:ext cx="10850454" cy="558268"/>
          </a:xfrm>
        </p:spPr>
        <p:txBody>
          <a:bodyPr/>
          <a:lstStyle>
            <a:lvl1pPr>
              <a:defRPr b="0">
                <a:latin typeface="+mn-ea"/>
                <a:ea typeface="+mn-ea"/>
              </a:defRPr>
            </a:lvl1pPr>
          </a:lstStyle>
          <a:p>
            <a:r>
              <a:rPr lang="zh-CN" altLang="en-US"/>
              <a:t>单击此处编辑正文</a:t>
            </a:r>
          </a:p>
        </p:txBody>
      </p:sp>
      <p:sp>
        <p:nvSpPr>
          <p:cNvPr id="8" name="内容占位符 7"/>
          <p:cNvSpPr>
            <a:spLocks noGrp="1"/>
          </p:cNvSpPr>
          <p:nvPr>
            <p:ph idx="1" hasCustomPrompt="1"/>
          </p:nvPr>
        </p:nvSpPr>
        <p:spPr>
          <a:xfrm>
            <a:off x="669820" y="641469"/>
            <a:ext cx="10850454" cy="4556969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24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1pPr>
            <a:lvl2pPr marL="457200" marR="0" lvl="1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tabLst>
                <a:tab pos="1609725" algn="l"/>
              </a:tabLst>
              <a:defRPr kumimoji="0" lang="zh-CN" altLang="en-US" sz="24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24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24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4pPr>
            <a:lvl5pPr marL="2056765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24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单击此处编辑正文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单张大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idx="1" hasCustomPrompt="1"/>
          </p:nvPr>
        </p:nvSpPr>
        <p:spPr>
          <a:xfrm>
            <a:off x="0" y="0"/>
            <a:ext cx="12194539" cy="686943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24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1pPr>
            <a:lvl2pPr marL="457200" marR="0" lvl="1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tabLst>
                <a:tab pos="1609725" algn="l"/>
              </a:tabLst>
              <a:defRPr kumimoji="0" lang="zh-CN" altLang="en-US" sz="24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24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24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4pPr>
            <a:lvl5pPr marL="2056765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24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单击此处编辑正文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两联图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内容占位符 1"/>
          <p:cNvSpPr>
            <a:spLocks noGrp="1"/>
          </p:cNvSpPr>
          <p:nvPr>
            <p:ph sz="half" idx="2" hasCustomPrompt="1"/>
          </p:nvPr>
        </p:nvSpPr>
        <p:spPr>
          <a:xfrm>
            <a:off x="467922" y="565255"/>
            <a:ext cx="5399196" cy="5728760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24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24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24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24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4pPr>
            <a:lvl5pPr marL="2056765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24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单击此处编辑正文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half" idx="13" hasCustomPrompt="1"/>
          </p:nvPr>
        </p:nvSpPr>
        <p:spPr>
          <a:xfrm>
            <a:off x="6286787" y="565255"/>
            <a:ext cx="5399196" cy="5728760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24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24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24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24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4pPr>
            <a:lvl5pPr marL="2056765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24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</a:t>
            </a:r>
            <a:r>
              <a:rPr>
                <a:sym typeface="+mn-ea"/>
              </a:rPr>
              <a:t>正文</a:t>
            </a:r>
            <a:endParaRPr dirty="0"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69777" y="623706"/>
            <a:ext cx="10850541" cy="899333"/>
          </a:xfrm>
        </p:spPr>
        <p:txBody>
          <a:bodyPr vert="horz" lIns="101600" tIns="38100" rIns="25400" bIns="38100" rtlCol="0" anchor="ctr" anchorCtr="0">
            <a:no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3200" b="0" i="0" u="none" strike="noStrike" kern="1200" cap="none" spc="600" normalizeH="0" baseline="0" noProof="1" dirty="0">
                <a:solidFill>
                  <a:schemeClr val="tx1"/>
                </a:solidFill>
                <a:effectLst/>
                <a:uFillTx/>
                <a:latin typeface="+mn-ea"/>
                <a:ea typeface="+mn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组合 41"/>
          <p:cNvGrpSpPr/>
          <p:nvPr userDrawn="1"/>
        </p:nvGrpSpPr>
        <p:grpSpPr>
          <a:xfrm>
            <a:off x="0" y="2202951"/>
            <a:ext cx="12190413" cy="2420263"/>
            <a:chOff x="170694" y="177982"/>
            <a:chExt cx="3936004" cy="781165"/>
          </a:xfrm>
        </p:grpSpPr>
        <p:sp>
          <p:nvSpPr>
            <p:cNvPr id="44" name="等腰三角形 43"/>
            <p:cNvSpPr/>
            <p:nvPr/>
          </p:nvSpPr>
          <p:spPr>
            <a:xfrm>
              <a:off x="1233863" y="177982"/>
              <a:ext cx="355284" cy="356514"/>
            </a:xfrm>
            <a:prstGeom prst="triangle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" name="等腰三角形 44"/>
            <p:cNvSpPr/>
            <p:nvPr/>
          </p:nvSpPr>
          <p:spPr>
            <a:xfrm flipV="1">
              <a:off x="200258" y="602633"/>
              <a:ext cx="355284" cy="356514"/>
            </a:xfrm>
            <a:prstGeom prst="triangle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" name="矩形 45"/>
            <p:cNvSpPr/>
            <p:nvPr/>
          </p:nvSpPr>
          <p:spPr>
            <a:xfrm>
              <a:off x="170694" y="261768"/>
              <a:ext cx="3936004" cy="61198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7" name="平行四边形 46"/>
            <p:cNvSpPr/>
            <p:nvPr/>
          </p:nvSpPr>
          <p:spPr>
            <a:xfrm>
              <a:off x="376965" y="178257"/>
              <a:ext cx="1036076" cy="779005"/>
            </a:xfrm>
            <a:prstGeom prst="parallelogram">
              <a:avLst>
                <a:gd name="adj" fmla="val 48207"/>
              </a:avLst>
            </a:prstGeom>
            <a:solidFill>
              <a:srgbClr val="1369B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8" name="文本框 6"/>
            <p:cNvSpPr txBox="1"/>
            <p:nvPr/>
          </p:nvSpPr>
          <p:spPr>
            <a:xfrm>
              <a:off x="619911" y="284178"/>
              <a:ext cx="650908" cy="553578"/>
            </a:xfrm>
            <a:prstGeom prst="rect">
              <a:avLst/>
            </a:prstGeom>
            <a:noFill/>
          </p:spPr>
          <p:txBody>
            <a:bodyPr wrap="square" lIns="68580" tIns="34290" rIns="68580" bIns="34290" rtlCol="0">
              <a:spAutoFit/>
            </a:bodyPr>
            <a:lstStyle/>
            <a:p>
              <a:endParaRPr lang="zh-CN" altLang="en-US" sz="10700" dirty="0">
                <a:solidFill>
                  <a:schemeClr val="bg1">
                    <a:lumMod val="9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grpSp>
        <p:nvGrpSpPr>
          <p:cNvPr id="7" name="组合 6"/>
          <p:cNvGrpSpPr/>
          <p:nvPr userDrawn="1"/>
        </p:nvGrpSpPr>
        <p:grpSpPr>
          <a:xfrm>
            <a:off x="7919172" y="1700153"/>
            <a:ext cx="575989" cy="577246"/>
            <a:chOff x="6084168" y="1274820"/>
            <a:chExt cx="432048" cy="432834"/>
          </a:xfrm>
        </p:grpSpPr>
        <p:sp>
          <p:nvSpPr>
            <p:cNvPr id="14" name="椭圆 22"/>
            <p:cNvSpPr>
              <a:spLocks noChangeArrowheads="1"/>
            </p:cNvSpPr>
            <p:nvPr/>
          </p:nvSpPr>
          <p:spPr bwMode="auto">
            <a:xfrm>
              <a:off x="6084168" y="1274820"/>
              <a:ext cx="432048" cy="432834"/>
            </a:xfrm>
            <a:prstGeom prst="ellipse">
              <a:avLst/>
            </a:prstGeom>
            <a:solidFill>
              <a:srgbClr val="1369B2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9" name="Freeform 59"/>
            <p:cNvSpPr>
              <a:spLocks noChangeArrowheads="1"/>
            </p:cNvSpPr>
            <p:nvPr/>
          </p:nvSpPr>
          <p:spPr bwMode="auto">
            <a:xfrm>
              <a:off x="6180302" y="1365898"/>
              <a:ext cx="239780" cy="250679"/>
            </a:xfrm>
            <a:custGeom>
              <a:avLst/>
              <a:gdLst>
                <a:gd name="T0" fmla="*/ 73627430 w 581"/>
                <a:gd name="T1" fmla="*/ 67678707 h 609"/>
                <a:gd name="T2" fmla="*/ 61659637 w 581"/>
                <a:gd name="T3" fmla="*/ 78678142 h 609"/>
                <a:gd name="T4" fmla="*/ 54244957 w 581"/>
                <a:gd name="T5" fmla="*/ 72208055 h 609"/>
                <a:gd name="T6" fmla="*/ 57106883 w 581"/>
                <a:gd name="T7" fmla="*/ 65867111 h 609"/>
                <a:gd name="T8" fmla="*/ 61659637 w 581"/>
                <a:gd name="T9" fmla="*/ 69490662 h 609"/>
                <a:gd name="T10" fmla="*/ 71806401 w 581"/>
                <a:gd name="T11" fmla="*/ 61338122 h 609"/>
                <a:gd name="T12" fmla="*/ 73627430 w 581"/>
                <a:gd name="T13" fmla="*/ 67678707 h 609"/>
                <a:gd name="T14" fmla="*/ 61659637 w 581"/>
                <a:gd name="T15" fmla="*/ 64055516 h 609"/>
                <a:gd name="T16" fmla="*/ 49691843 w 581"/>
                <a:gd name="T17" fmla="*/ 69490662 h 609"/>
                <a:gd name="T18" fmla="*/ 51513233 w 581"/>
                <a:gd name="T19" fmla="*/ 75054951 h 609"/>
                <a:gd name="T20" fmla="*/ 3772261 w 581"/>
                <a:gd name="T21" fmla="*/ 78678142 h 609"/>
                <a:gd name="T22" fmla="*/ 0 w 581"/>
                <a:gd name="T23" fmla="*/ 10999436 h 609"/>
                <a:gd name="T24" fmla="*/ 10146404 w 581"/>
                <a:gd name="T25" fmla="*/ 7246742 h 609"/>
                <a:gd name="T26" fmla="*/ 17561444 w 581"/>
                <a:gd name="T27" fmla="*/ 18246178 h 609"/>
                <a:gd name="T28" fmla="*/ 24845922 w 581"/>
                <a:gd name="T29" fmla="*/ 7246742 h 609"/>
                <a:gd name="T30" fmla="*/ 28488341 w 581"/>
                <a:gd name="T31" fmla="*/ 10999436 h 609"/>
                <a:gd name="T32" fmla="*/ 43318061 w 581"/>
                <a:gd name="T33" fmla="*/ 10999436 h 609"/>
                <a:gd name="T34" fmla="*/ 46960119 w 581"/>
                <a:gd name="T35" fmla="*/ 7246742 h 609"/>
                <a:gd name="T36" fmla="*/ 54244957 w 581"/>
                <a:gd name="T37" fmla="*/ 18246178 h 609"/>
                <a:gd name="T38" fmla="*/ 61659637 w 581"/>
                <a:gd name="T39" fmla="*/ 7246742 h 609"/>
                <a:gd name="T40" fmla="*/ 71806401 w 581"/>
                <a:gd name="T41" fmla="*/ 10999436 h 609"/>
                <a:gd name="T42" fmla="*/ 66212751 w 581"/>
                <a:gd name="T43" fmla="*/ 59526167 h 609"/>
                <a:gd name="T44" fmla="*/ 10146404 w 581"/>
                <a:gd name="T45" fmla="*/ 63149718 h 609"/>
                <a:gd name="T46" fmla="*/ 12878128 w 581"/>
                <a:gd name="T47" fmla="*/ 65867111 h 609"/>
                <a:gd name="T48" fmla="*/ 39545439 w 581"/>
                <a:gd name="T49" fmla="*/ 63149718 h 609"/>
                <a:gd name="T50" fmla="*/ 39545439 w 581"/>
                <a:gd name="T51" fmla="*/ 63149718 h 609"/>
                <a:gd name="T52" fmla="*/ 39545439 w 581"/>
                <a:gd name="T53" fmla="*/ 63149718 h 609"/>
                <a:gd name="T54" fmla="*/ 12878128 w 581"/>
                <a:gd name="T55" fmla="*/ 60431965 h 609"/>
                <a:gd name="T56" fmla="*/ 58017218 w 581"/>
                <a:gd name="T57" fmla="*/ 28339815 h 609"/>
                <a:gd name="T58" fmla="*/ 13788823 w 581"/>
                <a:gd name="T59" fmla="*/ 28339815 h 609"/>
                <a:gd name="T60" fmla="*/ 13788823 w 581"/>
                <a:gd name="T61" fmla="*/ 35715700 h 609"/>
                <a:gd name="T62" fmla="*/ 61659637 w 581"/>
                <a:gd name="T63" fmla="*/ 31963007 h 609"/>
                <a:gd name="T64" fmla="*/ 58017218 w 581"/>
                <a:gd name="T65" fmla="*/ 43868240 h 609"/>
                <a:gd name="T66" fmla="*/ 35903020 w 581"/>
                <a:gd name="T67" fmla="*/ 43868240 h 609"/>
                <a:gd name="T68" fmla="*/ 13788823 w 581"/>
                <a:gd name="T69" fmla="*/ 43868240 h 609"/>
                <a:gd name="T70" fmla="*/ 13788823 w 581"/>
                <a:gd name="T71" fmla="*/ 51244484 h 609"/>
                <a:gd name="T72" fmla="*/ 35903020 w 581"/>
                <a:gd name="T73" fmla="*/ 51244484 h 609"/>
                <a:gd name="T74" fmla="*/ 61659637 w 581"/>
                <a:gd name="T75" fmla="*/ 47491791 h 609"/>
                <a:gd name="T76" fmla="*/ 54244957 w 581"/>
                <a:gd name="T77" fmla="*/ 14622627 h 609"/>
                <a:gd name="T78" fmla="*/ 50602538 w 581"/>
                <a:gd name="T79" fmla="*/ 10999436 h 609"/>
                <a:gd name="T80" fmla="*/ 54244957 w 581"/>
                <a:gd name="T81" fmla="*/ 0 h 609"/>
                <a:gd name="T82" fmla="*/ 58017218 w 581"/>
                <a:gd name="T83" fmla="*/ 10999436 h 609"/>
                <a:gd name="T84" fmla="*/ 35903020 w 581"/>
                <a:gd name="T85" fmla="*/ 14622627 h 609"/>
                <a:gd name="T86" fmla="*/ 32260601 w 581"/>
                <a:gd name="T87" fmla="*/ 10999436 h 609"/>
                <a:gd name="T88" fmla="*/ 35903020 w 581"/>
                <a:gd name="T89" fmla="*/ 0 h 609"/>
                <a:gd name="T90" fmla="*/ 39545439 w 581"/>
                <a:gd name="T91" fmla="*/ 10999436 h 609"/>
                <a:gd name="T92" fmla="*/ 17561444 w 581"/>
                <a:gd name="T93" fmla="*/ 14622627 h 609"/>
                <a:gd name="T94" fmla="*/ 13788823 w 581"/>
                <a:gd name="T95" fmla="*/ 10999436 h 609"/>
                <a:gd name="T96" fmla="*/ 17561444 w 581"/>
                <a:gd name="T97" fmla="*/ 0 h 609"/>
                <a:gd name="T98" fmla="*/ 21203502 w 581"/>
                <a:gd name="T99" fmla="*/ 10999436 h 609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581" h="609">
                  <a:moveTo>
                    <a:pt x="566" y="523"/>
                  </a:moveTo>
                  <a:lnTo>
                    <a:pt x="566" y="523"/>
                  </a:lnTo>
                  <a:cubicBezTo>
                    <a:pt x="495" y="594"/>
                    <a:pt x="495" y="594"/>
                    <a:pt x="495" y="594"/>
                  </a:cubicBezTo>
                  <a:cubicBezTo>
                    <a:pt x="488" y="601"/>
                    <a:pt x="481" y="608"/>
                    <a:pt x="474" y="608"/>
                  </a:cubicBezTo>
                  <a:cubicBezTo>
                    <a:pt x="467" y="608"/>
                    <a:pt x="460" y="601"/>
                    <a:pt x="453" y="594"/>
                  </a:cubicBezTo>
                  <a:cubicBezTo>
                    <a:pt x="417" y="558"/>
                    <a:pt x="417" y="558"/>
                    <a:pt x="417" y="558"/>
                  </a:cubicBezTo>
                  <a:cubicBezTo>
                    <a:pt x="410" y="551"/>
                    <a:pt x="410" y="544"/>
                    <a:pt x="410" y="537"/>
                  </a:cubicBezTo>
                  <a:cubicBezTo>
                    <a:pt x="410" y="523"/>
                    <a:pt x="417" y="509"/>
                    <a:pt x="439" y="509"/>
                  </a:cubicBezTo>
                  <a:cubicBezTo>
                    <a:pt x="446" y="509"/>
                    <a:pt x="453" y="516"/>
                    <a:pt x="453" y="523"/>
                  </a:cubicBezTo>
                  <a:cubicBezTo>
                    <a:pt x="474" y="537"/>
                    <a:pt x="474" y="537"/>
                    <a:pt x="474" y="537"/>
                  </a:cubicBezTo>
                  <a:cubicBezTo>
                    <a:pt x="530" y="481"/>
                    <a:pt x="530" y="481"/>
                    <a:pt x="530" y="481"/>
                  </a:cubicBezTo>
                  <a:cubicBezTo>
                    <a:pt x="537" y="474"/>
                    <a:pt x="545" y="474"/>
                    <a:pt x="552" y="474"/>
                  </a:cubicBezTo>
                  <a:cubicBezTo>
                    <a:pt x="566" y="474"/>
                    <a:pt x="580" y="488"/>
                    <a:pt x="580" y="502"/>
                  </a:cubicBezTo>
                  <a:cubicBezTo>
                    <a:pt x="580" y="509"/>
                    <a:pt x="573" y="516"/>
                    <a:pt x="566" y="523"/>
                  </a:cubicBezTo>
                  <a:close/>
                  <a:moveTo>
                    <a:pt x="474" y="495"/>
                  </a:moveTo>
                  <a:lnTo>
                    <a:pt x="474" y="495"/>
                  </a:lnTo>
                  <a:cubicBezTo>
                    <a:pt x="467" y="488"/>
                    <a:pt x="453" y="481"/>
                    <a:pt x="439" y="481"/>
                  </a:cubicBezTo>
                  <a:cubicBezTo>
                    <a:pt x="403" y="481"/>
                    <a:pt x="382" y="509"/>
                    <a:pt x="382" y="537"/>
                  </a:cubicBezTo>
                  <a:cubicBezTo>
                    <a:pt x="382" y="558"/>
                    <a:pt x="389" y="573"/>
                    <a:pt x="396" y="580"/>
                  </a:cubicBezTo>
                  <a:cubicBezTo>
                    <a:pt x="424" y="608"/>
                    <a:pt x="424" y="608"/>
                    <a:pt x="424" y="608"/>
                  </a:cubicBezTo>
                  <a:cubicBezTo>
                    <a:pt x="29" y="608"/>
                    <a:pt x="29" y="608"/>
                    <a:pt x="29" y="608"/>
                  </a:cubicBezTo>
                  <a:cubicBezTo>
                    <a:pt x="15" y="608"/>
                    <a:pt x="0" y="594"/>
                    <a:pt x="0" y="580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71"/>
                    <a:pt x="15" y="56"/>
                    <a:pt x="29" y="56"/>
                  </a:cubicBezTo>
                  <a:cubicBezTo>
                    <a:pt x="78" y="56"/>
                    <a:pt x="78" y="56"/>
                    <a:pt x="78" y="56"/>
                  </a:cubicBezTo>
                  <a:cubicBezTo>
                    <a:pt x="78" y="85"/>
                    <a:pt x="78" y="85"/>
                    <a:pt x="78" y="85"/>
                  </a:cubicBezTo>
                  <a:cubicBezTo>
                    <a:pt x="78" y="120"/>
                    <a:pt x="106" y="141"/>
                    <a:pt x="135" y="141"/>
                  </a:cubicBezTo>
                  <a:cubicBezTo>
                    <a:pt x="163" y="141"/>
                    <a:pt x="191" y="120"/>
                    <a:pt x="191" y="85"/>
                  </a:cubicBezTo>
                  <a:cubicBezTo>
                    <a:pt x="191" y="56"/>
                    <a:pt x="191" y="56"/>
                    <a:pt x="191" y="56"/>
                  </a:cubicBezTo>
                  <a:cubicBezTo>
                    <a:pt x="219" y="56"/>
                    <a:pt x="219" y="56"/>
                    <a:pt x="219" y="56"/>
                  </a:cubicBezTo>
                  <a:cubicBezTo>
                    <a:pt x="219" y="85"/>
                    <a:pt x="219" y="85"/>
                    <a:pt x="219" y="85"/>
                  </a:cubicBezTo>
                  <a:cubicBezTo>
                    <a:pt x="219" y="120"/>
                    <a:pt x="248" y="141"/>
                    <a:pt x="276" y="141"/>
                  </a:cubicBezTo>
                  <a:cubicBezTo>
                    <a:pt x="304" y="141"/>
                    <a:pt x="333" y="120"/>
                    <a:pt x="333" y="85"/>
                  </a:cubicBezTo>
                  <a:cubicBezTo>
                    <a:pt x="333" y="56"/>
                    <a:pt x="333" y="56"/>
                    <a:pt x="333" y="56"/>
                  </a:cubicBezTo>
                  <a:cubicBezTo>
                    <a:pt x="361" y="56"/>
                    <a:pt x="361" y="56"/>
                    <a:pt x="361" y="56"/>
                  </a:cubicBezTo>
                  <a:cubicBezTo>
                    <a:pt x="361" y="85"/>
                    <a:pt x="361" y="85"/>
                    <a:pt x="361" y="85"/>
                  </a:cubicBezTo>
                  <a:cubicBezTo>
                    <a:pt x="361" y="120"/>
                    <a:pt x="389" y="141"/>
                    <a:pt x="417" y="141"/>
                  </a:cubicBezTo>
                  <a:cubicBezTo>
                    <a:pt x="446" y="141"/>
                    <a:pt x="474" y="120"/>
                    <a:pt x="474" y="85"/>
                  </a:cubicBezTo>
                  <a:cubicBezTo>
                    <a:pt x="474" y="56"/>
                    <a:pt x="474" y="56"/>
                    <a:pt x="474" y="56"/>
                  </a:cubicBezTo>
                  <a:cubicBezTo>
                    <a:pt x="523" y="56"/>
                    <a:pt x="523" y="56"/>
                    <a:pt x="523" y="56"/>
                  </a:cubicBezTo>
                  <a:cubicBezTo>
                    <a:pt x="537" y="56"/>
                    <a:pt x="552" y="71"/>
                    <a:pt x="552" y="85"/>
                  </a:cubicBezTo>
                  <a:cubicBezTo>
                    <a:pt x="552" y="445"/>
                    <a:pt x="552" y="445"/>
                    <a:pt x="552" y="445"/>
                  </a:cubicBezTo>
                  <a:cubicBezTo>
                    <a:pt x="530" y="445"/>
                    <a:pt x="516" y="452"/>
                    <a:pt x="509" y="460"/>
                  </a:cubicBezTo>
                  <a:lnTo>
                    <a:pt x="474" y="495"/>
                  </a:lnTo>
                  <a:close/>
                  <a:moveTo>
                    <a:pt x="78" y="488"/>
                  </a:moveTo>
                  <a:lnTo>
                    <a:pt x="78" y="488"/>
                  </a:lnTo>
                  <a:cubicBezTo>
                    <a:pt x="78" y="502"/>
                    <a:pt x="85" y="509"/>
                    <a:pt x="99" y="509"/>
                  </a:cubicBezTo>
                  <a:cubicBezTo>
                    <a:pt x="283" y="509"/>
                    <a:pt x="283" y="509"/>
                    <a:pt x="283" y="509"/>
                  </a:cubicBezTo>
                  <a:cubicBezTo>
                    <a:pt x="297" y="509"/>
                    <a:pt x="304" y="502"/>
                    <a:pt x="304" y="488"/>
                  </a:cubicBezTo>
                  <a:cubicBezTo>
                    <a:pt x="304" y="474"/>
                    <a:pt x="297" y="467"/>
                    <a:pt x="283" y="467"/>
                  </a:cubicBezTo>
                  <a:cubicBezTo>
                    <a:pt x="99" y="467"/>
                    <a:pt x="99" y="467"/>
                    <a:pt x="99" y="467"/>
                  </a:cubicBezTo>
                  <a:cubicBezTo>
                    <a:pt x="85" y="467"/>
                    <a:pt x="78" y="474"/>
                    <a:pt x="78" y="488"/>
                  </a:cubicBezTo>
                  <a:close/>
                  <a:moveTo>
                    <a:pt x="446" y="219"/>
                  </a:moveTo>
                  <a:lnTo>
                    <a:pt x="446" y="219"/>
                  </a:lnTo>
                  <a:cubicBezTo>
                    <a:pt x="106" y="219"/>
                    <a:pt x="106" y="219"/>
                    <a:pt x="106" y="219"/>
                  </a:cubicBezTo>
                  <a:cubicBezTo>
                    <a:pt x="92" y="219"/>
                    <a:pt x="78" y="233"/>
                    <a:pt x="78" y="247"/>
                  </a:cubicBezTo>
                  <a:cubicBezTo>
                    <a:pt x="78" y="262"/>
                    <a:pt x="92" y="276"/>
                    <a:pt x="106" y="276"/>
                  </a:cubicBezTo>
                  <a:cubicBezTo>
                    <a:pt x="446" y="276"/>
                    <a:pt x="446" y="276"/>
                    <a:pt x="446" y="276"/>
                  </a:cubicBezTo>
                  <a:cubicBezTo>
                    <a:pt x="460" y="276"/>
                    <a:pt x="474" y="262"/>
                    <a:pt x="474" y="247"/>
                  </a:cubicBezTo>
                  <a:cubicBezTo>
                    <a:pt x="474" y="233"/>
                    <a:pt x="460" y="219"/>
                    <a:pt x="446" y="219"/>
                  </a:cubicBezTo>
                  <a:close/>
                  <a:moveTo>
                    <a:pt x="446" y="339"/>
                  </a:moveTo>
                  <a:lnTo>
                    <a:pt x="446" y="339"/>
                  </a:lnTo>
                  <a:cubicBezTo>
                    <a:pt x="276" y="339"/>
                    <a:pt x="276" y="339"/>
                    <a:pt x="276" y="339"/>
                  </a:cubicBezTo>
                  <a:cubicBezTo>
                    <a:pt x="226" y="339"/>
                    <a:pt x="226" y="339"/>
                    <a:pt x="226" y="339"/>
                  </a:cubicBezTo>
                  <a:cubicBezTo>
                    <a:pt x="106" y="339"/>
                    <a:pt x="106" y="339"/>
                    <a:pt x="106" y="339"/>
                  </a:cubicBezTo>
                  <a:cubicBezTo>
                    <a:pt x="92" y="339"/>
                    <a:pt x="78" y="353"/>
                    <a:pt x="78" y="367"/>
                  </a:cubicBezTo>
                  <a:cubicBezTo>
                    <a:pt x="78" y="389"/>
                    <a:pt x="92" y="396"/>
                    <a:pt x="106" y="396"/>
                  </a:cubicBezTo>
                  <a:cubicBezTo>
                    <a:pt x="226" y="396"/>
                    <a:pt x="226" y="396"/>
                    <a:pt x="226" y="396"/>
                  </a:cubicBezTo>
                  <a:cubicBezTo>
                    <a:pt x="276" y="396"/>
                    <a:pt x="276" y="396"/>
                    <a:pt x="276" y="396"/>
                  </a:cubicBezTo>
                  <a:cubicBezTo>
                    <a:pt x="446" y="396"/>
                    <a:pt x="446" y="396"/>
                    <a:pt x="446" y="396"/>
                  </a:cubicBezTo>
                  <a:cubicBezTo>
                    <a:pt x="460" y="396"/>
                    <a:pt x="474" y="389"/>
                    <a:pt x="474" y="367"/>
                  </a:cubicBezTo>
                  <a:cubicBezTo>
                    <a:pt x="474" y="353"/>
                    <a:pt x="460" y="339"/>
                    <a:pt x="446" y="339"/>
                  </a:cubicBezTo>
                  <a:close/>
                  <a:moveTo>
                    <a:pt x="417" y="113"/>
                  </a:moveTo>
                  <a:lnTo>
                    <a:pt x="417" y="113"/>
                  </a:lnTo>
                  <a:cubicBezTo>
                    <a:pt x="403" y="113"/>
                    <a:pt x="389" y="106"/>
                    <a:pt x="389" y="85"/>
                  </a:cubicBezTo>
                  <a:cubicBezTo>
                    <a:pt x="389" y="28"/>
                    <a:pt x="389" y="28"/>
                    <a:pt x="389" y="28"/>
                  </a:cubicBezTo>
                  <a:cubicBezTo>
                    <a:pt x="389" y="14"/>
                    <a:pt x="403" y="0"/>
                    <a:pt x="417" y="0"/>
                  </a:cubicBezTo>
                  <a:cubicBezTo>
                    <a:pt x="431" y="0"/>
                    <a:pt x="446" y="14"/>
                    <a:pt x="446" y="28"/>
                  </a:cubicBezTo>
                  <a:cubicBezTo>
                    <a:pt x="446" y="85"/>
                    <a:pt x="446" y="85"/>
                    <a:pt x="446" y="85"/>
                  </a:cubicBezTo>
                  <a:cubicBezTo>
                    <a:pt x="446" y="106"/>
                    <a:pt x="431" y="113"/>
                    <a:pt x="417" y="113"/>
                  </a:cubicBezTo>
                  <a:close/>
                  <a:moveTo>
                    <a:pt x="276" y="113"/>
                  </a:moveTo>
                  <a:lnTo>
                    <a:pt x="276" y="113"/>
                  </a:lnTo>
                  <a:cubicBezTo>
                    <a:pt x="262" y="113"/>
                    <a:pt x="248" y="106"/>
                    <a:pt x="248" y="85"/>
                  </a:cubicBezTo>
                  <a:cubicBezTo>
                    <a:pt x="248" y="28"/>
                    <a:pt x="248" y="28"/>
                    <a:pt x="248" y="28"/>
                  </a:cubicBezTo>
                  <a:cubicBezTo>
                    <a:pt x="248" y="14"/>
                    <a:pt x="262" y="0"/>
                    <a:pt x="276" y="0"/>
                  </a:cubicBezTo>
                  <a:cubicBezTo>
                    <a:pt x="290" y="0"/>
                    <a:pt x="304" y="14"/>
                    <a:pt x="304" y="28"/>
                  </a:cubicBezTo>
                  <a:cubicBezTo>
                    <a:pt x="304" y="85"/>
                    <a:pt x="304" y="85"/>
                    <a:pt x="304" y="85"/>
                  </a:cubicBezTo>
                  <a:cubicBezTo>
                    <a:pt x="304" y="106"/>
                    <a:pt x="290" y="113"/>
                    <a:pt x="276" y="113"/>
                  </a:cubicBezTo>
                  <a:close/>
                  <a:moveTo>
                    <a:pt x="135" y="113"/>
                  </a:moveTo>
                  <a:lnTo>
                    <a:pt x="135" y="113"/>
                  </a:lnTo>
                  <a:cubicBezTo>
                    <a:pt x="121" y="113"/>
                    <a:pt x="106" y="106"/>
                    <a:pt x="106" y="85"/>
                  </a:cubicBezTo>
                  <a:cubicBezTo>
                    <a:pt x="106" y="28"/>
                    <a:pt x="106" y="28"/>
                    <a:pt x="106" y="28"/>
                  </a:cubicBezTo>
                  <a:cubicBezTo>
                    <a:pt x="106" y="14"/>
                    <a:pt x="121" y="0"/>
                    <a:pt x="135" y="0"/>
                  </a:cubicBezTo>
                  <a:cubicBezTo>
                    <a:pt x="149" y="0"/>
                    <a:pt x="163" y="14"/>
                    <a:pt x="163" y="28"/>
                  </a:cubicBezTo>
                  <a:cubicBezTo>
                    <a:pt x="163" y="85"/>
                    <a:pt x="163" y="85"/>
                    <a:pt x="163" y="85"/>
                  </a:cubicBezTo>
                  <a:cubicBezTo>
                    <a:pt x="163" y="106"/>
                    <a:pt x="149" y="113"/>
                    <a:pt x="135" y="11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90" tIns="17145" rIns="34290" bIns="17145" anchor="ctr"/>
            <a:lstStyle/>
            <a:p>
              <a:endParaRPr lang="en-US">
                <a:cs typeface="+mn-ea"/>
                <a:sym typeface="+mn-lt"/>
              </a:endParaRPr>
            </a:p>
          </p:txBody>
        </p:sp>
      </p:grpSp>
      <p:grpSp>
        <p:nvGrpSpPr>
          <p:cNvPr id="8" name="组合 7"/>
          <p:cNvGrpSpPr/>
          <p:nvPr userDrawn="1"/>
        </p:nvGrpSpPr>
        <p:grpSpPr>
          <a:xfrm>
            <a:off x="6191205" y="1700678"/>
            <a:ext cx="575989" cy="576197"/>
            <a:chOff x="4788024" y="1275213"/>
            <a:chExt cx="432048" cy="432048"/>
          </a:xfrm>
        </p:grpSpPr>
        <p:sp>
          <p:nvSpPr>
            <p:cNvPr id="17" name="椭圆 65"/>
            <p:cNvSpPr>
              <a:spLocks noChangeArrowheads="1"/>
            </p:cNvSpPr>
            <p:nvPr/>
          </p:nvSpPr>
          <p:spPr bwMode="auto">
            <a:xfrm>
              <a:off x="4788024" y="1275213"/>
              <a:ext cx="432048" cy="432048"/>
            </a:xfrm>
            <a:prstGeom prst="ellipse">
              <a:avLst/>
            </a:prstGeom>
            <a:solidFill>
              <a:srgbClr val="F79600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20" name="Freeform 110"/>
            <p:cNvSpPr>
              <a:spLocks noChangeArrowheads="1"/>
            </p:cNvSpPr>
            <p:nvPr/>
          </p:nvSpPr>
          <p:spPr bwMode="auto">
            <a:xfrm>
              <a:off x="4891102" y="1366806"/>
              <a:ext cx="250679" cy="248862"/>
            </a:xfrm>
            <a:custGeom>
              <a:avLst/>
              <a:gdLst>
                <a:gd name="T0" fmla="*/ 78678142 w 609"/>
                <a:gd name="T1" fmla="*/ 71002280 h 602"/>
                <a:gd name="T2" fmla="*/ 78678142 w 609"/>
                <a:gd name="T3" fmla="*/ 71002280 h 602"/>
                <a:gd name="T4" fmla="*/ 71302258 w 609"/>
                <a:gd name="T5" fmla="*/ 78441997 h 602"/>
                <a:gd name="T6" fmla="*/ 65867111 w 609"/>
                <a:gd name="T7" fmla="*/ 76614673 h 602"/>
                <a:gd name="T8" fmla="*/ 44774038 w 609"/>
                <a:gd name="T9" fmla="*/ 54426302 h 602"/>
                <a:gd name="T10" fmla="*/ 29245613 w 609"/>
                <a:gd name="T11" fmla="*/ 59125033 h 602"/>
                <a:gd name="T12" fmla="*/ 0 w 609"/>
                <a:gd name="T13" fmla="*/ 29497307 h 602"/>
                <a:gd name="T14" fmla="*/ 29245613 w 609"/>
                <a:gd name="T15" fmla="*/ 0 h 602"/>
                <a:gd name="T16" fmla="*/ 58491226 w 609"/>
                <a:gd name="T17" fmla="*/ 29497307 h 602"/>
                <a:gd name="T18" fmla="*/ 54867675 w 609"/>
                <a:gd name="T19" fmla="*/ 44376380 h 602"/>
                <a:gd name="T20" fmla="*/ 75960749 w 609"/>
                <a:gd name="T21" fmla="*/ 65520668 h 602"/>
                <a:gd name="T22" fmla="*/ 78678142 w 609"/>
                <a:gd name="T23" fmla="*/ 71002280 h 602"/>
                <a:gd name="T24" fmla="*/ 29245613 w 609"/>
                <a:gd name="T25" fmla="*/ 7439717 h 602"/>
                <a:gd name="T26" fmla="*/ 29245613 w 609"/>
                <a:gd name="T27" fmla="*/ 7439717 h 602"/>
                <a:gd name="T28" fmla="*/ 7246742 w 609"/>
                <a:gd name="T29" fmla="*/ 29497307 h 602"/>
                <a:gd name="T30" fmla="*/ 29245613 w 609"/>
                <a:gd name="T31" fmla="*/ 51685677 h 602"/>
                <a:gd name="T32" fmla="*/ 51244484 w 609"/>
                <a:gd name="T33" fmla="*/ 29497307 h 602"/>
                <a:gd name="T34" fmla="*/ 29245613 w 609"/>
                <a:gd name="T35" fmla="*/ 7439717 h 602"/>
                <a:gd name="T36" fmla="*/ 42056644 w 609"/>
                <a:gd name="T37" fmla="*/ 33282375 h 602"/>
                <a:gd name="T38" fmla="*/ 42056644 w 609"/>
                <a:gd name="T39" fmla="*/ 33282375 h 602"/>
                <a:gd name="T40" fmla="*/ 32868804 w 609"/>
                <a:gd name="T41" fmla="*/ 33282375 h 602"/>
                <a:gd name="T42" fmla="*/ 32868804 w 609"/>
                <a:gd name="T43" fmla="*/ 41504973 h 602"/>
                <a:gd name="T44" fmla="*/ 29245613 w 609"/>
                <a:gd name="T45" fmla="*/ 45290042 h 602"/>
                <a:gd name="T46" fmla="*/ 25622062 w 609"/>
                <a:gd name="T47" fmla="*/ 41504973 h 602"/>
                <a:gd name="T48" fmla="*/ 25622062 w 609"/>
                <a:gd name="T49" fmla="*/ 33282375 h 602"/>
                <a:gd name="T50" fmla="*/ 17340380 w 609"/>
                <a:gd name="T51" fmla="*/ 33282375 h 602"/>
                <a:gd name="T52" fmla="*/ 13716829 w 609"/>
                <a:gd name="T53" fmla="*/ 29497307 h 602"/>
                <a:gd name="T54" fmla="*/ 17340380 w 609"/>
                <a:gd name="T55" fmla="*/ 25842658 h 602"/>
                <a:gd name="T56" fmla="*/ 25622062 w 609"/>
                <a:gd name="T57" fmla="*/ 25842658 h 602"/>
                <a:gd name="T58" fmla="*/ 25622062 w 609"/>
                <a:gd name="T59" fmla="*/ 16575978 h 602"/>
                <a:gd name="T60" fmla="*/ 29245613 w 609"/>
                <a:gd name="T61" fmla="*/ 12921329 h 602"/>
                <a:gd name="T62" fmla="*/ 32868804 w 609"/>
                <a:gd name="T63" fmla="*/ 16575978 h 602"/>
                <a:gd name="T64" fmla="*/ 32868804 w 609"/>
                <a:gd name="T65" fmla="*/ 25842658 h 602"/>
                <a:gd name="T66" fmla="*/ 42056644 w 609"/>
                <a:gd name="T67" fmla="*/ 25842658 h 602"/>
                <a:gd name="T68" fmla="*/ 45679835 w 609"/>
                <a:gd name="T69" fmla="*/ 29497307 h 602"/>
                <a:gd name="T70" fmla="*/ 42056644 w 609"/>
                <a:gd name="T71" fmla="*/ 33282375 h 60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609" h="602">
                  <a:moveTo>
                    <a:pt x="608" y="544"/>
                  </a:moveTo>
                  <a:lnTo>
                    <a:pt x="608" y="544"/>
                  </a:lnTo>
                  <a:cubicBezTo>
                    <a:pt x="608" y="573"/>
                    <a:pt x="579" y="601"/>
                    <a:pt x="551" y="601"/>
                  </a:cubicBezTo>
                  <a:cubicBezTo>
                    <a:pt x="530" y="601"/>
                    <a:pt x="516" y="594"/>
                    <a:pt x="509" y="587"/>
                  </a:cubicBezTo>
                  <a:cubicBezTo>
                    <a:pt x="346" y="417"/>
                    <a:pt x="346" y="417"/>
                    <a:pt x="346" y="417"/>
                  </a:cubicBezTo>
                  <a:cubicBezTo>
                    <a:pt x="311" y="438"/>
                    <a:pt x="269" y="453"/>
                    <a:pt x="226" y="453"/>
                  </a:cubicBezTo>
                  <a:cubicBezTo>
                    <a:pt x="106" y="453"/>
                    <a:pt x="0" y="347"/>
                    <a:pt x="0" y="226"/>
                  </a:cubicBezTo>
                  <a:cubicBezTo>
                    <a:pt x="0" y="99"/>
                    <a:pt x="106" y="0"/>
                    <a:pt x="226" y="0"/>
                  </a:cubicBezTo>
                  <a:cubicBezTo>
                    <a:pt x="353" y="0"/>
                    <a:pt x="452" y="99"/>
                    <a:pt x="452" y="226"/>
                  </a:cubicBezTo>
                  <a:cubicBezTo>
                    <a:pt x="452" y="269"/>
                    <a:pt x="445" y="304"/>
                    <a:pt x="424" y="340"/>
                  </a:cubicBezTo>
                  <a:cubicBezTo>
                    <a:pt x="587" y="502"/>
                    <a:pt x="587" y="502"/>
                    <a:pt x="587" y="502"/>
                  </a:cubicBezTo>
                  <a:cubicBezTo>
                    <a:pt x="601" y="516"/>
                    <a:pt x="608" y="530"/>
                    <a:pt x="608" y="544"/>
                  </a:cubicBezTo>
                  <a:close/>
                  <a:moveTo>
                    <a:pt x="226" y="57"/>
                  </a:moveTo>
                  <a:lnTo>
                    <a:pt x="226" y="57"/>
                  </a:lnTo>
                  <a:cubicBezTo>
                    <a:pt x="134" y="57"/>
                    <a:pt x="56" y="127"/>
                    <a:pt x="56" y="226"/>
                  </a:cubicBezTo>
                  <a:cubicBezTo>
                    <a:pt x="56" y="318"/>
                    <a:pt x="134" y="396"/>
                    <a:pt x="226" y="396"/>
                  </a:cubicBezTo>
                  <a:cubicBezTo>
                    <a:pt x="325" y="396"/>
                    <a:pt x="396" y="318"/>
                    <a:pt x="396" y="226"/>
                  </a:cubicBezTo>
                  <a:cubicBezTo>
                    <a:pt x="396" y="127"/>
                    <a:pt x="325" y="57"/>
                    <a:pt x="226" y="57"/>
                  </a:cubicBezTo>
                  <a:close/>
                  <a:moveTo>
                    <a:pt x="325" y="255"/>
                  </a:moveTo>
                  <a:lnTo>
                    <a:pt x="325" y="255"/>
                  </a:lnTo>
                  <a:cubicBezTo>
                    <a:pt x="254" y="255"/>
                    <a:pt x="254" y="255"/>
                    <a:pt x="254" y="255"/>
                  </a:cubicBezTo>
                  <a:cubicBezTo>
                    <a:pt x="254" y="318"/>
                    <a:pt x="254" y="318"/>
                    <a:pt x="254" y="318"/>
                  </a:cubicBezTo>
                  <a:cubicBezTo>
                    <a:pt x="254" y="333"/>
                    <a:pt x="247" y="347"/>
                    <a:pt x="226" y="347"/>
                  </a:cubicBezTo>
                  <a:cubicBezTo>
                    <a:pt x="212" y="347"/>
                    <a:pt x="198" y="333"/>
                    <a:pt x="198" y="318"/>
                  </a:cubicBezTo>
                  <a:cubicBezTo>
                    <a:pt x="198" y="255"/>
                    <a:pt x="198" y="255"/>
                    <a:pt x="198" y="255"/>
                  </a:cubicBezTo>
                  <a:cubicBezTo>
                    <a:pt x="134" y="255"/>
                    <a:pt x="134" y="255"/>
                    <a:pt x="134" y="255"/>
                  </a:cubicBezTo>
                  <a:cubicBezTo>
                    <a:pt x="120" y="255"/>
                    <a:pt x="106" y="241"/>
                    <a:pt x="106" y="226"/>
                  </a:cubicBezTo>
                  <a:cubicBezTo>
                    <a:pt x="106" y="205"/>
                    <a:pt x="120" y="198"/>
                    <a:pt x="134" y="198"/>
                  </a:cubicBezTo>
                  <a:cubicBezTo>
                    <a:pt x="198" y="198"/>
                    <a:pt x="198" y="198"/>
                    <a:pt x="198" y="198"/>
                  </a:cubicBezTo>
                  <a:cubicBezTo>
                    <a:pt x="198" y="127"/>
                    <a:pt x="198" y="127"/>
                    <a:pt x="198" y="127"/>
                  </a:cubicBezTo>
                  <a:cubicBezTo>
                    <a:pt x="198" y="113"/>
                    <a:pt x="212" y="99"/>
                    <a:pt x="226" y="99"/>
                  </a:cubicBezTo>
                  <a:cubicBezTo>
                    <a:pt x="247" y="99"/>
                    <a:pt x="254" y="113"/>
                    <a:pt x="254" y="127"/>
                  </a:cubicBezTo>
                  <a:cubicBezTo>
                    <a:pt x="254" y="198"/>
                    <a:pt x="254" y="198"/>
                    <a:pt x="254" y="198"/>
                  </a:cubicBezTo>
                  <a:cubicBezTo>
                    <a:pt x="325" y="198"/>
                    <a:pt x="325" y="198"/>
                    <a:pt x="325" y="198"/>
                  </a:cubicBezTo>
                  <a:cubicBezTo>
                    <a:pt x="339" y="198"/>
                    <a:pt x="353" y="205"/>
                    <a:pt x="353" y="226"/>
                  </a:cubicBezTo>
                  <a:cubicBezTo>
                    <a:pt x="353" y="241"/>
                    <a:pt x="339" y="255"/>
                    <a:pt x="325" y="25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90" tIns="17145" rIns="34290" bIns="17145" anchor="ctr"/>
            <a:lstStyle/>
            <a:p>
              <a:endParaRPr lang="en-US">
                <a:cs typeface="+mn-ea"/>
                <a:sym typeface="+mn-lt"/>
              </a:endParaRPr>
            </a:p>
          </p:txBody>
        </p:sp>
      </p:grpSp>
      <p:grpSp>
        <p:nvGrpSpPr>
          <p:cNvPr id="9" name="组合 8"/>
          <p:cNvGrpSpPr/>
          <p:nvPr userDrawn="1"/>
        </p:nvGrpSpPr>
        <p:grpSpPr>
          <a:xfrm>
            <a:off x="7055189" y="1700153"/>
            <a:ext cx="577036" cy="577246"/>
            <a:chOff x="5436096" y="1274820"/>
            <a:chExt cx="432833" cy="432834"/>
          </a:xfrm>
        </p:grpSpPr>
        <p:sp>
          <p:nvSpPr>
            <p:cNvPr id="25" name="椭圆 16"/>
            <p:cNvSpPr>
              <a:spLocks noChangeArrowheads="1"/>
            </p:cNvSpPr>
            <p:nvPr/>
          </p:nvSpPr>
          <p:spPr bwMode="auto">
            <a:xfrm>
              <a:off x="5436096" y="1274820"/>
              <a:ext cx="432833" cy="43283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21" name="Freeform 16"/>
            <p:cNvSpPr>
              <a:spLocks noChangeArrowheads="1"/>
            </p:cNvSpPr>
            <p:nvPr/>
          </p:nvSpPr>
          <p:spPr bwMode="auto">
            <a:xfrm>
              <a:off x="5554420" y="1377705"/>
              <a:ext cx="196183" cy="227065"/>
            </a:xfrm>
            <a:custGeom>
              <a:avLst/>
              <a:gdLst>
                <a:gd name="T0" fmla="*/ 58106390 w 475"/>
                <a:gd name="T1" fmla="*/ 71207247 h 552"/>
                <a:gd name="T2" fmla="*/ 58106390 w 475"/>
                <a:gd name="T3" fmla="*/ 71207247 h 552"/>
                <a:gd name="T4" fmla="*/ 54327993 w 475"/>
                <a:gd name="T5" fmla="*/ 71207247 h 552"/>
                <a:gd name="T6" fmla="*/ 54327993 w 475"/>
                <a:gd name="T7" fmla="*/ 0 h 552"/>
                <a:gd name="T8" fmla="*/ 58106390 w 475"/>
                <a:gd name="T9" fmla="*/ 0 h 552"/>
                <a:gd name="T10" fmla="*/ 61754124 w 475"/>
                <a:gd name="T11" fmla="*/ 3618618 h 552"/>
                <a:gd name="T12" fmla="*/ 61754124 w 475"/>
                <a:gd name="T13" fmla="*/ 67588630 h 552"/>
                <a:gd name="T14" fmla="*/ 58106390 w 475"/>
                <a:gd name="T15" fmla="*/ 71207247 h 552"/>
                <a:gd name="T16" fmla="*/ 7426131 w 475"/>
                <a:gd name="T17" fmla="*/ 67588630 h 552"/>
                <a:gd name="T18" fmla="*/ 7426131 w 475"/>
                <a:gd name="T19" fmla="*/ 67588630 h 552"/>
                <a:gd name="T20" fmla="*/ 7426131 w 475"/>
                <a:gd name="T21" fmla="*/ 63970012 h 552"/>
                <a:gd name="T22" fmla="*/ 13809846 w 475"/>
                <a:gd name="T23" fmla="*/ 63970012 h 552"/>
                <a:gd name="T24" fmla="*/ 21235977 w 475"/>
                <a:gd name="T25" fmla="*/ 56603721 h 552"/>
                <a:gd name="T26" fmla="*/ 13809846 w 475"/>
                <a:gd name="T27" fmla="*/ 49237429 h 552"/>
                <a:gd name="T28" fmla="*/ 7426131 w 475"/>
                <a:gd name="T29" fmla="*/ 49237429 h 552"/>
                <a:gd name="T30" fmla="*/ 7426131 w 475"/>
                <a:gd name="T31" fmla="*/ 42905028 h 552"/>
                <a:gd name="T32" fmla="*/ 13809846 w 475"/>
                <a:gd name="T33" fmla="*/ 42905028 h 552"/>
                <a:gd name="T34" fmla="*/ 21235977 w 475"/>
                <a:gd name="T35" fmla="*/ 35539095 h 552"/>
                <a:gd name="T36" fmla="*/ 13809846 w 475"/>
                <a:gd name="T37" fmla="*/ 28301860 h 552"/>
                <a:gd name="T38" fmla="*/ 7426131 w 475"/>
                <a:gd name="T39" fmla="*/ 28301860 h 552"/>
                <a:gd name="T40" fmla="*/ 7426131 w 475"/>
                <a:gd name="T41" fmla="*/ 21840403 h 552"/>
                <a:gd name="T42" fmla="*/ 13809846 w 475"/>
                <a:gd name="T43" fmla="*/ 21840403 h 552"/>
                <a:gd name="T44" fmla="*/ 21235977 w 475"/>
                <a:gd name="T45" fmla="*/ 14603167 h 552"/>
                <a:gd name="T46" fmla="*/ 13809846 w 475"/>
                <a:gd name="T47" fmla="*/ 7236876 h 552"/>
                <a:gd name="T48" fmla="*/ 7426131 w 475"/>
                <a:gd name="T49" fmla="*/ 7236876 h 552"/>
                <a:gd name="T50" fmla="*/ 7426131 w 475"/>
                <a:gd name="T51" fmla="*/ 3618618 h 552"/>
                <a:gd name="T52" fmla="*/ 11074226 w 475"/>
                <a:gd name="T53" fmla="*/ 0 h 552"/>
                <a:gd name="T54" fmla="*/ 50680259 w 475"/>
                <a:gd name="T55" fmla="*/ 0 h 552"/>
                <a:gd name="T56" fmla="*/ 50680259 w 475"/>
                <a:gd name="T57" fmla="*/ 71207247 h 552"/>
                <a:gd name="T58" fmla="*/ 11074226 w 475"/>
                <a:gd name="T59" fmla="*/ 71207247 h 552"/>
                <a:gd name="T60" fmla="*/ 7426131 w 475"/>
                <a:gd name="T61" fmla="*/ 67588630 h 552"/>
                <a:gd name="T62" fmla="*/ 17588243 w 475"/>
                <a:gd name="T63" fmla="*/ 14603167 h 552"/>
                <a:gd name="T64" fmla="*/ 17588243 w 475"/>
                <a:gd name="T65" fmla="*/ 14603167 h 552"/>
                <a:gd name="T66" fmla="*/ 13809846 w 475"/>
                <a:gd name="T67" fmla="*/ 18221785 h 552"/>
                <a:gd name="T68" fmla="*/ 3778036 w 475"/>
                <a:gd name="T69" fmla="*/ 18221785 h 552"/>
                <a:gd name="T70" fmla="*/ 0 w 475"/>
                <a:gd name="T71" fmla="*/ 14603167 h 552"/>
                <a:gd name="T72" fmla="*/ 3778036 w 475"/>
                <a:gd name="T73" fmla="*/ 10984909 h 552"/>
                <a:gd name="T74" fmla="*/ 13809846 w 475"/>
                <a:gd name="T75" fmla="*/ 10984909 h 552"/>
                <a:gd name="T76" fmla="*/ 17588243 w 475"/>
                <a:gd name="T77" fmla="*/ 14603167 h 552"/>
                <a:gd name="T78" fmla="*/ 3778036 w 475"/>
                <a:gd name="T79" fmla="*/ 31920478 h 552"/>
                <a:gd name="T80" fmla="*/ 3778036 w 475"/>
                <a:gd name="T81" fmla="*/ 31920478 h 552"/>
                <a:gd name="T82" fmla="*/ 13809846 w 475"/>
                <a:gd name="T83" fmla="*/ 31920478 h 552"/>
                <a:gd name="T84" fmla="*/ 17588243 w 475"/>
                <a:gd name="T85" fmla="*/ 35539095 h 552"/>
                <a:gd name="T86" fmla="*/ 13809846 w 475"/>
                <a:gd name="T87" fmla="*/ 39286770 h 552"/>
                <a:gd name="T88" fmla="*/ 3778036 w 475"/>
                <a:gd name="T89" fmla="*/ 39286770 h 552"/>
                <a:gd name="T90" fmla="*/ 0 w 475"/>
                <a:gd name="T91" fmla="*/ 35539095 h 552"/>
                <a:gd name="T92" fmla="*/ 3778036 w 475"/>
                <a:gd name="T93" fmla="*/ 31920478 h 552"/>
                <a:gd name="T94" fmla="*/ 3778036 w 475"/>
                <a:gd name="T95" fmla="*/ 52985462 h 552"/>
                <a:gd name="T96" fmla="*/ 3778036 w 475"/>
                <a:gd name="T97" fmla="*/ 52985462 h 552"/>
                <a:gd name="T98" fmla="*/ 13809846 w 475"/>
                <a:gd name="T99" fmla="*/ 52985462 h 552"/>
                <a:gd name="T100" fmla="*/ 17588243 w 475"/>
                <a:gd name="T101" fmla="*/ 56603721 h 552"/>
                <a:gd name="T102" fmla="*/ 13809846 w 475"/>
                <a:gd name="T103" fmla="*/ 60222338 h 552"/>
                <a:gd name="T104" fmla="*/ 3778036 w 475"/>
                <a:gd name="T105" fmla="*/ 60222338 h 552"/>
                <a:gd name="T106" fmla="*/ 0 w 475"/>
                <a:gd name="T107" fmla="*/ 56603721 h 552"/>
                <a:gd name="T108" fmla="*/ 3778036 w 475"/>
                <a:gd name="T109" fmla="*/ 52985462 h 552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475" h="552">
                  <a:moveTo>
                    <a:pt x="446" y="551"/>
                  </a:moveTo>
                  <a:lnTo>
                    <a:pt x="446" y="551"/>
                  </a:lnTo>
                  <a:cubicBezTo>
                    <a:pt x="417" y="551"/>
                    <a:pt x="417" y="551"/>
                    <a:pt x="417" y="551"/>
                  </a:cubicBezTo>
                  <a:cubicBezTo>
                    <a:pt x="417" y="0"/>
                    <a:pt x="417" y="0"/>
                    <a:pt x="417" y="0"/>
                  </a:cubicBezTo>
                  <a:cubicBezTo>
                    <a:pt x="446" y="0"/>
                    <a:pt x="446" y="0"/>
                    <a:pt x="446" y="0"/>
                  </a:cubicBezTo>
                  <a:cubicBezTo>
                    <a:pt x="460" y="0"/>
                    <a:pt x="474" y="14"/>
                    <a:pt x="474" y="28"/>
                  </a:cubicBezTo>
                  <a:cubicBezTo>
                    <a:pt x="474" y="523"/>
                    <a:pt x="474" y="523"/>
                    <a:pt x="474" y="523"/>
                  </a:cubicBezTo>
                  <a:cubicBezTo>
                    <a:pt x="474" y="537"/>
                    <a:pt x="460" y="551"/>
                    <a:pt x="446" y="551"/>
                  </a:cubicBezTo>
                  <a:close/>
                  <a:moveTo>
                    <a:pt x="57" y="523"/>
                  </a:moveTo>
                  <a:lnTo>
                    <a:pt x="57" y="523"/>
                  </a:lnTo>
                  <a:cubicBezTo>
                    <a:pt x="57" y="495"/>
                    <a:pt x="57" y="495"/>
                    <a:pt x="57" y="495"/>
                  </a:cubicBezTo>
                  <a:cubicBezTo>
                    <a:pt x="106" y="495"/>
                    <a:pt x="106" y="495"/>
                    <a:pt x="106" y="495"/>
                  </a:cubicBezTo>
                  <a:cubicBezTo>
                    <a:pt x="135" y="495"/>
                    <a:pt x="163" y="466"/>
                    <a:pt x="163" y="438"/>
                  </a:cubicBezTo>
                  <a:cubicBezTo>
                    <a:pt x="163" y="403"/>
                    <a:pt x="135" y="381"/>
                    <a:pt x="106" y="381"/>
                  </a:cubicBezTo>
                  <a:cubicBezTo>
                    <a:pt x="57" y="381"/>
                    <a:pt x="57" y="381"/>
                    <a:pt x="57" y="381"/>
                  </a:cubicBezTo>
                  <a:cubicBezTo>
                    <a:pt x="57" y="332"/>
                    <a:pt x="57" y="332"/>
                    <a:pt x="57" y="332"/>
                  </a:cubicBezTo>
                  <a:cubicBezTo>
                    <a:pt x="106" y="332"/>
                    <a:pt x="106" y="332"/>
                    <a:pt x="106" y="332"/>
                  </a:cubicBezTo>
                  <a:cubicBezTo>
                    <a:pt x="135" y="332"/>
                    <a:pt x="163" y="304"/>
                    <a:pt x="163" y="275"/>
                  </a:cubicBezTo>
                  <a:cubicBezTo>
                    <a:pt x="163" y="247"/>
                    <a:pt x="135" y="219"/>
                    <a:pt x="106" y="219"/>
                  </a:cubicBezTo>
                  <a:cubicBezTo>
                    <a:pt x="57" y="219"/>
                    <a:pt x="57" y="219"/>
                    <a:pt x="57" y="219"/>
                  </a:cubicBezTo>
                  <a:cubicBezTo>
                    <a:pt x="57" y="169"/>
                    <a:pt x="57" y="169"/>
                    <a:pt x="57" y="169"/>
                  </a:cubicBezTo>
                  <a:cubicBezTo>
                    <a:pt x="106" y="169"/>
                    <a:pt x="106" y="169"/>
                    <a:pt x="106" y="169"/>
                  </a:cubicBezTo>
                  <a:cubicBezTo>
                    <a:pt x="135" y="169"/>
                    <a:pt x="163" y="148"/>
                    <a:pt x="163" y="113"/>
                  </a:cubicBezTo>
                  <a:cubicBezTo>
                    <a:pt x="163" y="85"/>
                    <a:pt x="135" y="56"/>
                    <a:pt x="106" y="56"/>
                  </a:cubicBezTo>
                  <a:cubicBezTo>
                    <a:pt x="57" y="56"/>
                    <a:pt x="57" y="56"/>
                    <a:pt x="57" y="56"/>
                  </a:cubicBezTo>
                  <a:cubicBezTo>
                    <a:pt x="57" y="28"/>
                    <a:pt x="57" y="28"/>
                    <a:pt x="57" y="28"/>
                  </a:cubicBezTo>
                  <a:cubicBezTo>
                    <a:pt x="57" y="14"/>
                    <a:pt x="71" y="0"/>
                    <a:pt x="85" y="0"/>
                  </a:cubicBezTo>
                  <a:cubicBezTo>
                    <a:pt x="389" y="0"/>
                    <a:pt x="389" y="0"/>
                    <a:pt x="389" y="0"/>
                  </a:cubicBezTo>
                  <a:cubicBezTo>
                    <a:pt x="389" y="551"/>
                    <a:pt x="389" y="551"/>
                    <a:pt x="389" y="551"/>
                  </a:cubicBezTo>
                  <a:cubicBezTo>
                    <a:pt x="85" y="551"/>
                    <a:pt x="85" y="551"/>
                    <a:pt x="85" y="551"/>
                  </a:cubicBezTo>
                  <a:cubicBezTo>
                    <a:pt x="71" y="551"/>
                    <a:pt x="57" y="537"/>
                    <a:pt x="57" y="523"/>
                  </a:cubicBezTo>
                  <a:close/>
                  <a:moveTo>
                    <a:pt x="135" y="113"/>
                  </a:moveTo>
                  <a:lnTo>
                    <a:pt x="135" y="113"/>
                  </a:lnTo>
                  <a:cubicBezTo>
                    <a:pt x="135" y="134"/>
                    <a:pt x="120" y="141"/>
                    <a:pt x="106" y="141"/>
                  </a:cubicBezTo>
                  <a:cubicBezTo>
                    <a:pt x="29" y="141"/>
                    <a:pt x="29" y="141"/>
                    <a:pt x="29" y="141"/>
                  </a:cubicBezTo>
                  <a:cubicBezTo>
                    <a:pt x="15" y="141"/>
                    <a:pt x="0" y="134"/>
                    <a:pt x="0" y="113"/>
                  </a:cubicBezTo>
                  <a:cubicBezTo>
                    <a:pt x="0" y="99"/>
                    <a:pt x="15" y="85"/>
                    <a:pt x="29" y="85"/>
                  </a:cubicBezTo>
                  <a:cubicBezTo>
                    <a:pt x="106" y="85"/>
                    <a:pt x="106" y="85"/>
                    <a:pt x="106" y="85"/>
                  </a:cubicBezTo>
                  <a:cubicBezTo>
                    <a:pt x="120" y="85"/>
                    <a:pt x="135" y="99"/>
                    <a:pt x="135" y="113"/>
                  </a:cubicBezTo>
                  <a:close/>
                  <a:moveTo>
                    <a:pt x="29" y="247"/>
                  </a:moveTo>
                  <a:lnTo>
                    <a:pt x="29" y="247"/>
                  </a:lnTo>
                  <a:cubicBezTo>
                    <a:pt x="106" y="247"/>
                    <a:pt x="106" y="247"/>
                    <a:pt x="106" y="247"/>
                  </a:cubicBezTo>
                  <a:cubicBezTo>
                    <a:pt x="120" y="247"/>
                    <a:pt x="135" y="261"/>
                    <a:pt x="135" y="275"/>
                  </a:cubicBezTo>
                  <a:cubicBezTo>
                    <a:pt x="135" y="290"/>
                    <a:pt x="120" y="304"/>
                    <a:pt x="106" y="304"/>
                  </a:cubicBezTo>
                  <a:cubicBezTo>
                    <a:pt x="29" y="304"/>
                    <a:pt x="29" y="304"/>
                    <a:pt x="29" y="304"/>
                  </a:cubicBezTo>
                  <a:cubicBezTo>
                    <a:pt x="15" y="304"/>
                    <a:pt x="0" y="290"/>
                    <a:pt x="0" y="275"/>
                  </a:cubicBezTo>
                  <a:cubicBezTo>
                    <a:pt x="0" y="261"/>
                    <a:pt x="15" y="247"/>
                    <a:pt x="29" y="247"/>
                  </a:cubicBezTo>
                  <a:close/>
                  <a:moveTo>
                    <a:pt x="29" y="410"/>
                  </a:moveTo>
                  <a:lnTo>
                    <a:pt x="29" y="410"/>
                  </a:lnTo>
                  <a:cubicBezTo>
                    <a:pt x="106" y="410"/>
                    <a:pt x="106" y="410"/>
                    <a:pt x="106" y="410"/>
                  </a:cubicBezTo>
                  <a:cubicBezTo>
                    <a:pt x="120" y="410"/>
                    <a:pt x="135" y="417"/>
                    <a:pt x="135" y="438"/>
                  </a:cubicBezTo>
                  <a:cubicBezTo>
                    <a:pt x="135" y="452"/>
                    <a:pt x="120" y="466"/>
                    <a:pt x="106" y="466"/>
                  </a:cubicBezTo>
                  <a:cubicBezTo>
                    <a:pt x="29" y="466"/>
                    <a:pt x="29" y="466"/>
                    <a:pt x="29" y="466"/>
                  </a:cubicBezTo>
                  <a:cubicBezTo>
                    <a:pt x="15" y="466"/>
                    <a:pt x="0" y="452"/>
                    <a:pt x="0" y="438"/>
                  </a:cubicBezTo>
                  <a:cubicBezTo>
                    <a:pt x="0" y="417"/>
                    <a:pt x="15" y="410"/>
                    <a:pt x="29" y="41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90" tIns="17145" rIns="34290" bIns="17145" anchor="ctr"/>
            <a:lstStyle/>
            <a:p>
              <a:endParaRPr lang="en-US">
                <a:cs typeface="+mn-ea"/>
                <a:sym typeface="+mn-lt"/>
              </a:endParaRPr>
            </a:p>
          </p:txBody>
        </p:sp>
      </p:grpSp>
      <p:grpSp>
        <p:nvGrpSpPr>
          <p:cNvPr id="10" name="组合 9"/>
          <p:cNvGrpSpPr/>
          <p:nvPr userDrawn="1"/>
        </p:nvGrpSpPr>
        <p:grpSpPr>
          <a:xfrm>
            <a:off x="4463238" y="1700153"/>
            <a:ext cx="577036" cy="577246"/>
            <a:chOff x="3491880" y="1274820"/>
            <a:chExt cx="432833" cy="432834"/>
          </a:xfrm>
        </p:grpSpPr>
        <p:sp>
          <p:nvSpPr>
            <p:cNvPr id="11" name="椭圆 16"/>
            <p:cNvSpPr>
              <a:spLocks noChangeArrowheads="1"/>
            </p:cNvSpPr>
            <p:nvPr/>
          </p:nvSpPr>
          <p:spPr bwMode="auto">
            <a:xfrm>
              <a:off x="3491880" y="1274820"/>
              <a:ext cx="432833" cy="432834"/>
            </a:xfrm>
            <a:prstGeom prst="ellipse">
              <a:avLst/>
            </a:prstGeom>
            <a:solidFill>
              <a:srgbClr val="1369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22" name="Freeform 75"/>
            <p:cNvSpPr>
              <a:spLocks noChangeArrowheads="1"/>
            </p:cNvSpPr>
            <p:nvPr/>
          </p:nvSpPr>
          <p:spPr bwMode="auto">
            <a:xfrm>
              <a:off x="3583864" y="1385879"/>
              <a:ext cx="248863" cy="210716"/>
            </a:xfrm>
            <a:custGeom>
              <a:avLst/>
              <a:gdLst>
                <a:gd name="T0" fmla="*/ 74657633 w 602"/>
                <a:gd name="T1" fmla="*/ 66362244 h 510"/>
                <a:gd name="T2" fmla="*/ 74657633 w 602"/>
                <a:gd name="T3" fmla="*/ 66362244 h 510"/>
                <a:gd name="T4" fmla="*/ 3654665 w 602"/>
                <a:gd name="T5" fmla="*/ 66362244 h 510"/>
                <a:gd name="T6" fmla="*/ 0 w 602"/>
                <a:gd name="T7" fmla="*/ 62711741 h 510"/>
                <a:gd name="T8" fmla="*/ 0 w 602"/>
                <a:gd name="T9" fmla="*/ 3650503 h 510"/>
                <a:gd name="T10" fmla="*/ 3654665 w 602"/>
                <a:gd name="T11" fmla="*/ 0 h 510"/>
                <a:gd name="T12" fmla="*/ 7308970 w 602"/>
                <a:gd name="T13" fmla="*/ 3650503 h 510"/>
                <a:gd name="T14" fmla="*/ 7308970 w 602"/>
                <a:gd name="T15" fmla="*/ 50717076 h 510"/>
                <a:gd name="T16" fmla="*/ 7308970 w 602"/>
                <a:gd name="T17" fmla="*/ 50717076 h 510"/>
                <a:gd name="T18" fmla="*/ 7308970 w 602"/>
                <a:gd name="T19" fmla="*/ 58930528 h 510"/>
                <a:gd name="T20" fmla="*/ 74657633 w 602"/>
                <a:gd name="T21" fmla="*/ 58930528 h 510"/>
                <a:gd name="T22" fmla="*/ 78442719 w 602"/>
                <a:gd name="T23" fmla="*/ 62711741 h 510"/>
                <a:gd name="T24" fmla="*/ 74657633 w 602"/>
                <a:gd name="T25" fmla="*/ 66362244 h 510"/>
                <a:gd name="T26" fmla="*/ 66434636 w 602"/>
                <a:gd name="T27" fmla="*/ 55280025 h 510"/>
                <a:gd name="T28" fmla="*/ 66434636 w 602"/>
                <a:gd name="T29" fmla="*/ 55280025 h 510"/>
                <a:gd name="T30" fmla="*/ 58995246 w 602"/>
                <a:gd name="T31" fmla="*/ 55280025 h 510"/>
                <a:gd name="T32" fmla="*/ 55340580 w 602"/>
                <a:gd name="T33" fmla="*/ 51629522 h 510"/>
                <a:gd name="T34" fmla="*/ 55340580 w 602"/>
                <a:gd name="T35" fmla="*/ 25814941 h 510"/>
                <a:gd name="T36" fmla="*/ 58995246 w 602"/>
                <a:gd name="T37" fmla="*/ 22164077 h 510"/>
                <a:gd name="T38" fmla="*/ 66434636 w 602"/>
                <a:gd name="T39" fmla="*/ 22164077 h 510"/>
                <a:gd name="T40" fmla="*/ 70089301 w 602"/>
                <a:gd name="T41" fmla="*/ 25814941 h 510"/>
                <a:gd name="T42" fmla="*/ 70089301 w 602"/>
                <a:gd name="T43" fmla="*/ 51629522 h 510"/>
                <a:gd name="T44" fmla="*/ 66434636 w 602"/>
                <a:gd name="T45" fmla="*/ 55280025 h 510"/>
                <a:gd name="T46" fmla="*/ 45159830 w 602"/>
                <a:gd name="T47" fmla="*/ 55280025 h 510"/>
                <a:gd name="T48" fmla="*/ 45159830 w 602"/>
                <a:gd name="T49" fmla="*/ 55280025 h 510"/>
                <a:gd name="T50" fmla="*/ 37850860 w 602"/>
                <a:gd name="T51" fmla="*/ 55280025 h 510"/>
                <a:gd name="T52" fmla="*/ 34065774 w 602"/>
                <a:gd name="T53" fmla="*/ 51629522 h 510"/>
                <a:gd name="T54" fmla="*/ 34065774 w 602"/>
                <a:gd name="T55" fmla="*/ 11082219 h 510"/>
                <a:gd name="T56" fmla="*/ 37850860 w 602"/>
                <a:gd name="T57" fmla="*/ 7431355 h 510"/>
                <a:gd name="T58" fmla="*/ 45159830 w 602"/>
                <a:gd name="T59" fmla="*/ 7431355 h 510"/>
                <a:gd name="T60" fmla="*/ 48814495 w 602"/>
                <a:gd name="T61" fmla="*/ 11082219 h 510"/>
                <a:gd name="T62" fmla="*/ 48814495 w 602"/>
                <a:gd name="T63" fmla="*/ 51629522 h 510"/>
                <a:gd name="T64" fmla="*/ 45159830 w 602"/>
                <a:gd name="T65" fmla="*/ 55280025 h 510"/>
                <a:gd name="T66" fmla="*/ 24929472 w 602"/>
                <a:gd name="T67" fmla="*/ 55280025 h 510"/>
                <a:gd name="T68" fmla="*/ 24929472 w 602"/>
                <a:gd name="T69" fmla="*/ 55280025 h 510"/>
                <a:gd name="T70" fmla="*/ 17489720 w 602"/>
                <a:gd name="T71" fmla="*/ 55280025 h 510"/>
                <a:gd name="T72" fmla="*/ 13835055 w 602"/>
                <a:gd name="T73" fmla="*/ 51629522 h 510"/>
                <a:gd name="T74" fmla="*/ 13835055 w 602"/>
                <a:gd name="T75" fmla="*/ 44198166 h 510"/>
                <a:gd name="T76" fmla="*/ 17489720 w 602"/>
                <a:gd name="T77" fmla="*/ 40547302 h 510"/>
                <a:gd name="T78" fmla="*/ 24929472 w 602"/>
                <a:gd name="T79" fmla="*/ 40547302 h 510"/>
                <a:gd name="T80" fmla="*/ 28583776 w 602"/>
                <a:gd name="T81" fmla="*/ 44198166 h 510"/>
                <a:gd name="T82" fmla="*/ 28583776 w 602"/>
                <a:gd name="T83" fmla="*/ 51629522 h 510"/>
                <a:gd name="T84" fmla="*/ 24929472 w 602"/>
                <a:gd name="T85" fmla="*/ 55280025 h 51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602" h="510">
                  <a:moveTo>
                    <a:pt x="572" y="509"/>
                  </a:moveTo>
                  <a:lnTo>
                    <a:pt x="572" y="509"/>
                  </a:lnTo>
                  <a:cubicBezTo>
                    <a:pt x="28" y="509"/>
                    <a:pt x="28" y="509"/>
                    <a:pt x="28" y="509"/>
                  </a:cubicBezTo>
                  <a:cubicBezTo>
                    <a:pt x="14" y="509"/>
                    <a:pt x="0" y="502"/>
                    <a:pt x="0" y="481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14"/>
                    <a:pt x="14" y="0"/>
                    <a:pt x="28" y="0"/>
                  </a:cubicBezTo>
                  <a:cubicBezTo>
                    <a:pt x="42" y="0"/>
                    <a:pt x="56" y="14"/>
                    <a:pt x="56" y="28"/>
                  </a:cubicBezTo>
                  <a:cubicBezTo>
                    <a:pt x="56" y="389"/>
                    <a:pt x="56" y="389"/>
                    <a:pt x="56" y="389"/>
                  </a:cubicBezTo>
                  <a:cubicBezTo>
                    <a:pt x="56" y="452"/>
                    <a:pt x="56" y="452"/>
                    <a:pt x="56" y="452"/>
                  </a:cubicBezTo>
                  <a:cubicBezTo>
                    <a:pt x="572" y="452"/>
                    <a:pt x="572" y="452"/>
                    <a:pt x="572" y="452"/>
                  </a:cubicBezTo>
                  <a:cubicBezTo>
                    <a:pt x="594" y="452"/>
                    <a:pt x="601" y="467"/>
                    <a:pt x="601" y="481"/>
                  </a:cubicBezTo>
                  <a:cubicBezTo>
                    <a:pt x="601" y="502"/>
                    <a:pt x="594" y="509"/>
                    <a:pt x="572" y="509"/>
                  </a:cubicBezTo>
                  <a:close/>
                  <a:moveTo>
                    <a:pt x="509" y="424"/>
                  </a:moveTo>
                  <a:lnTo>
                    <a:pt x="509" y="424"/>
                  </a:lnTo>
                  <a:cubicBezTo>
                    <a:pt x="452" y="424"/>
                    <a:pt x="452" y="424"/>
                    <a:pt x="452" y="424"/>
                  </a:cubicBezTo>
                  <a:cubicBezTo>
                    <a:pt x="438" y="424"/>
                    <a:pt x="424" y="417"/>
                    <a:pt x="424" y="396"/>
                  </a:cubicBezTo>
                  <a:cubicBezTo>
                    <a:pt x="424" y="198"/>
                    <a:pt x="424" y="198"/>
                    <a:pt x="424" y="198"/>
                  </a:cubicBezTo>
                  <a:cubicBezTo>
                    <a:pt x="424" y="184"/>
                    <a:pt x="438" y="170"/>
                    <a:pt x="452" y="170"/>
                  </a:cubicBezTo>
                  <a:cubicBezTo>
                    <a:pt x="509" y="170"/>
                    <a:pt x="509" y="170"/>
                    <a:pt x="509" y="170"/>
                  </a:cubicBezTo>
                  <a:cubicBezTo>
                    <a:pt x="523" y="170"/>
                    <a:pt x="537" y="184"/>
                    <a:pt x="537" y="198"/>
                  </a:cubicBezTo>
                  <a:cubicBezTo>
                    <a:pt x="537" y="396"/>
                    <a:pt x="537" y="396"/>
                    <a:pt x="537" y="396"/>
                  </a:cubicBezTo>
                  <a:cubicBezTo>
                    <a:pt x="537" y="417"/>
                    <a:pt x="523" y="424"/>
                    <a:pt x="509" y="424"/>
                  </a:cubicBezTo>
                  <a:close/>
                  <a:moveTo>
                    <a:pt x="346" y="424"/>
                  </a:moveTo>
                  <a:lnTo>
                    <a:pt x="346" y="424"/>
                  </a:lnTo>
                  <a:cubicBezTo>
                    <a:pt x="290" y="424"/>
                    <a:pt x="290" y="424"/>
                    <a:pt x="290" y="424"/>
                  </a:cubicBezTo>
                  <a:cubicBezTo>
                    <a:pt x="276" y="424"/>
                    <a:pt x="261" y="417"/>
                    <a:pt x="261" y="396"/>
                  </a:cubicBezTo>
                  <a:cubicBezTo>
                    <a:pt x="261" y="85"/>
                    <a:pt x="261" y="85"/>
                    <a:pt x="261" y="85"/>
                  </a:cubicBezTo>
                  <a:cubicBezTo>
                    <a:pt x="261" y="71"/>
                    <a:pt x="276" y="57"/>
                    <a:pt x="290" y="57"/>
                  </a:cubicBezTo>
                  <a:cubicBezTo>
                    <a:pt x="346" y="57"/>
                    <a:pt x="346" y="57"/>
                    <a:pt x="346" y="57"/>
                  </a:cubicBezTo>
                  <a:cubicBezTo>
                    <a:pt x="367" y="57"/>
                    <a:pt x="374" y="71"/>
                    <a:pt x="374" y="85"/>
                  </a:cubicBezTo>
                  <a:cubicBezTo>
                    <a:pt x="374" y="396"/>
                    <a:pt x="374" y="396"/>
                    <a:pt x="374" y="396"/>
                  </a:cubicBezTo>
                  <a:cubicBezTo>
                    <a:pt x="374" y="417"/>
                    <a:pt x="367" y="424"/>
                    <a:pt x="346" y="424"/>
                  </a:cubicBezTo>
                  <a:close/>
                  <a:moveTo>
                    <a:pt x="191" y="424"/>
                  </a:moveTo>
                  <a:lnTo>
                    <a:pt x="191" y="424"/>
                  </a:lnTo>
                  <a:cubicBezTo>
                    <a:pt x="134" y="424"/>
                    <a:pt x="134" y="424"/>
                    <a:pt x="134" y="424"/>
                  </a:cubicBezTo>
                  <a:cubicBezTo>
                    <a:pt x="113" y="424"/>
                    <a:pt x="106" y="417"/>
                    <a:pt x="106" y="396"/>
                  </a:cubicBezTo>
                  <a:cubicBezTo>
                    <a:pt x="106" y="339"/>
                    <a:pt x="106" y="339"/>
                    <a:pt x="106" y="339"/>
                  </a:cubicBezTo>
                  <a:cubicBezTo>
                    <a:pt x="106" y="325"/>
                    <a:pt x="113" y="311"/>
                    <a:pt x="134" y="311"/>
                  </a:cubicBezTo>
                  <a:cubicBezTo>
                    <a:pt x="191" y="311"/>
                    <a:pt x="191" y="311"/>
                    <a:pt x="191" y="311"/>
                  </a:cubicBezTo>
                  <a:cubicBezTo>
                    <a:pt x="205" y="311"/>
                    <a:pt x="219" y="325"/>
                    <a:pt x="219" y="339"/>
                  </a:cubicBezTo>
                  <a:cubicBezTo>
                    <a:pt x="219" y="396"/>
                    <a:pt x="219" y="396"/>
                    <a:pt x="219" y="396"/>
                  </a:cubicBezTo>
                  <a:cubicBezTo>
                    <a:pt x="219" y="417"/>
                    <a:pt x="205" y="424"/>
                    <a:pt x="191" y="42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90" tIns="17145" rIns="34290" bIns="17145" anchor="ctr"/>
            <a:lstStyle/>
            <a:p>
              <a:endParaRPr lang="en-US">
                <a:cs typeface="+mn-ea"/>
                <a:sym typeface="+mn-lt"/>
              </a:endParaRPr>
            </a:p>
          </p:txBody>
        </p:sp>
      </p:grpSp>
      <p:grpSp>
        <p:nvGrpSpPr>
          <p:cNvPr id="12" name="组合 11"/>
          <p:cNvGrpSpPr/>
          <p:nvPr userDrawn="1"/>
        </p:nvGrpSpPr>
        <p:grpSpPr>
          <a:xfrm>
            <a:off x="5327222" y="1700153"/>
            <a:ext cx="577036" cy="577246"/>
            <a:chOff x="4139952" y="1274820"/>
            <a:chExt cx="432833" cy="432834"/>
          </a:xfrm>
        </p:grpSpPr>
        <p:sp>
          <p:nvSpPr>
            <p:cNvPr id="24" name="椭圆 16"/>
            <p:cNvSpPr>
              <a:spLocks noChangeArrowheads="1"/>
            </p:cNvSpPr>
            <p:nvPr/>
          </p:nvSpPr>
          <p:spPr bwMode="auto">
            <a:xfrm>
              <a:off x="4139952" y="1274820"/>
              <a:ext cx="432833" cy="432834"/>
            </a:xfrm>
            <a:prstGeom prst="ellipse">
              <a:avLst/>
            </a:prstGeom>
            <a:solidFill>
              <a:srgbClr val="3992DB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23" name="Freeform 84"/>
            <p:cNvSpPr>
              <a:spLocks noChangeArrowheads="1"/>
            </p:cNvSpPr>
            <p:nvPr/>
          </p:nvSpPr>
          <p:spPr bwMode="auto">
            <a:xfrm>
              <a:off x="4241546" y="1366806"/>
              <a:ext cx="248863" cy="248863"/>
            </a:xfrm>
            <a:custGeom>
              <a:avLst/>
              <a:gdLst>
                <a:gd name="T0" fmla="*/ 43332858 w 602"/>
                <a:gd name="T1" fmla="*/ 34979440 h 602"/>
                <a:gd name="T2" fmla="*/ 43332858 w 602"/>
                <a:gd name="T3" fmla="*/ 34979440 h 602"/>
                <a:gd name="T4" fmla="*/ 43332858 w 602"/>
                <a:gd name="T5" fmla="*/ 0 h 602"/>
                <a:gd name="T6" fmla="*/ 78442719 w 602"/>
                <a:gd name="T7" fmla="*/ 34979440 h 602"/>
                <a:gd name="T8" fmla="*/ 43332858 w 602"/>
                <a:gd name="T9" fmla="*/ 34979440 h 602"/>
                <a:gd name="T10" fmla="*/ 36023527 w 602"/>
                <a:gd name="T11" fmla="*/ 78442719 h 602"/>
                <a:gd name="T12" fmla="*/ 36023527 w 602"/>
                <a:gd name="T13" fmla="*/ 78442719 h 602"/>
                <a:gd name="T14" fmla="*/ 0 w 602"/>
                <a:gd name="T15" fmla="*/ 42419192 h 602"/>
                <a:gd name="T16" fmla="*/ 36023527 w 602"/>
                <a:gd name="T17" fmla="*/ 7308970 h 602"/>
                <a:gd name="T18" fmla="*/ 36023527 w 602"/>
                <a:gd name="T19" fmla="*/ 42419192 h 602"/>
                <a:gd name="T20" fmla="*/ 71002968 w 602"/>
                <a:gd name="T21" fmla="*/ 42419192 h 602"/>
                <a:gd name="T22" fmla="*/ 36023527 w 602"/>
                <a:gd name="T23" fmla="*/ 78442719 h 60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602" h="602">
                  <a:moveTo>
                    <a:pt x="332" y="268"/>
                  </a:moveTo>
                  <a:lnTo>
                    <a:pt x="332" y="268"/>
                  </a:lnTo>
                  <a:cubicBezTo>
                    <a:pt x="332" y="0"/>
                    <a:pt x="332" y="0"/>
                    <a:pt x="332" y="0"/>
                  </a:cubicBezTo>
                  <a:cubicBezTo>
                    <a:pt x="481" y="0"/>
                    <a:pt x="601" y="120"/>
                    <a:pt x="601" y="268"/>
                  </a:cubicBezTo>
                  <a:lnTo>
                    <a:pt x="332" y="268"/>
                  </a:lnTo>
                  <a:close/>
                  <a:moveTo>
                    <a:pt x="276" y="601"/>
                  </a:moveTo>
                  <a:lnTo>
                    <a:pt x="276" y="601"/>
                  </a:lnTo>
                  <a:cubicBezTo>
                    <a:pt x="120" y="601"/>
                    <a:pt x="0" y="480"/>
                    <a:pt x="0" y="325"/>
                  </a:cubicBezTo>
                  <a:cubicBezTo>
                    <a:pt x="0" y="176"/>
                    <a:pt x="120" y="56"/>
                    <a:pt x="276" y="56"/>
                  </a:cubicBezTo>
                  <a:cubicBezTo>
                    <a:pt x="276" y="325"/>
                    <a:pt x="276" y="325"/>
                    <a:pt x="276" y="325"/>
                  </a:cubicBezTo>
                  <a:cubicBezTo>
                    <a:pt x="544" y="325"/>
                    <a:pt x="544" y="325"/>
                    <a:pt x="544" y="325"/>
                  </a:cubicBezTo>
                  <a:cubicBezTo>
                    <a:pt x="544" y="480"/>
                    <a:pt x="424" y="601"/>
                    <a:pt x="276" y="60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90" tIns="17145" rIns="34290" bIns="17145" anchor="ctr"/>
            <a:lstStyle/>
            <a:p>
              <a:endParaRPr lang="en-US"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13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79605" y="6351009"/>
            <a:ext cx="2699578" cy="3168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+mn-ea"/>
              </a:defRPr>
            </a:lvl1pPr>
          </a:lstStyle>
          <a:p>
            <a:fld id="{760FBDFE-C587-4B4C-A407-44438C67B59E}" type="datetimeFigureOut">
              <a:rPr lang="zh-CN" altLang="en-US" smtClean="0"/>
              <a:t>2022/10/28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15357" y="6351009"/>
            <a:ext cx="3959381" cy="3168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+mn-ea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09254" y="6351009"/>
            <a:ext cx="2699578" cy="3168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+mn-ea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7" name="KSO_TEMPLATE" hidden="1"/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标题 7"/>
          <p:cNvSpPr>
            <a:spLocks noGrp="1"/>
          </p:cNvSpPr>
          <p:nvPr>
            <p:ph type="title"/>
          </p:nvPr>
        </p:nvSpPr>
        <p:spPr>
          <a:xfrm>
            <a:off x="669777" y="581333"/>
            <a:ext cx="10850541" cy="64812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2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n-ea"/>
                <a:ea typeface="+mn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</a:p>
        </p:txBody>
      </p:sp>
      <p:sp>
        <p:nvSpPr>
          <p:cNvPr id="9" name="文本占位符 8"/>
          <p:cNvSpPr>
            <a:spLocks noGrp="1"/>
          </p:cNvSpPr>
          <p:nvPr>
            <p:ph type="body" idx="1"/>
          </p:nvPr>
        </p:nvSpPr>
        <p:spPr>
          <a:xfrm>
            <a:off x="669820" y="1508404"/>
            <a:ext cx="10850454" cy="4750044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zh-CN" altLang="en-US" dirty="0"/>
              <a:t>单击此处编辑正文</a:t>
            </a:r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800" b="1" u="none" strike="noStrike" kern="1200" cap="none" spc="200" normalizeH="0">
          <a:solidFill>
            <a:schemeClr val="tx1"/>
          </a:solidFill>
          <a:uFillTx/>
          <a:latin typeface="+mn-ea"/>
          <a:ea typeface="+mn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ea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/>
          </a:solidFill>
          <a:uFillTx/>
          <a:latin typeface="+mn-ea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ea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ea"/>
          <a:ea typeface="+mn-ea"/>
          <a:cs typeface="+mn-cs"/>
        </a:defRPr>
      </a:lvl4pPr>
      <a:lvl5pPr marL="2056765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ea"/>
          <a:ea typeface="+mn-ea"/>
          <a:cs typeface="+mn-cs"/>
        </a:defRPr>
      </a:lvl5pPr>
      <a:lvl6pPr marL="251396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16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36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56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36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56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76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96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521" y="274702"/>
            <a:ext cx="10971372" cy="1143265"/>
          </a:xfrm>
          <a:prstGeom prst="rect">
            <a:avLst/>
          </a:prstGeom>
        </p:spPr>
        <p:txBody>
          <a:bodyPr vert="horz" lIns="121917" tIns="60958" rIns="121917" bIns="60958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521" y="1600572"/>
            <a:ext cx="10971372" cy="4527011"/>
          </a:xfrm>
          <a:prstGeom prst="rect">
            <a:avLst/>
          </a:prstGeom>
        </p:spPr>
        <p:txBody>
          <a:bodyPr vert="horz" lIns="121917" tIns="60958" rIns="121917" bIns="60958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521" y="6357822"/>
            <a:ext cx="2844430" cy="365210"/>
          </a:xfrm>
          <a:prstGeom prst="rect">
            <a:avLst/>
          </a:prstGeom>
        </p:spPr>
        <p:txBody>
          <a:bodyPr vert="horz" lIns="121917" tIns="60958" rIns="121917" bIns="60958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2022/10/28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058" y="6357822"/>
            <a:ext cx="3860297" cy="365210"/>
          </a:xfrm>
          <a:prstGeom prst="rect">
            <a:avLst/>
          </a:prstGeom>
        </p:spPr>
        <p:txBody>
          <a:bodyPr vert="horz" lIns="121917" tIns="60958" rIns="121917" bIns="60958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6463" y="6357822"/>
            <a:ext cx="2844430" cy="365210"/>
          </a:xfrm>
          <a:prstGeom prst="rect">
            <a:avLst/>
          </a:prstGeom>
        </p:spPr>
        <p:txBody>
          <a:bodyPr vert="horz" lIns="121917" tIns="60958" rIns="121917" bIns="60958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  <p:sldLayoutId id="2147483670" r:id="rId13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ctr" defTabSz="1219200" rtl="0" eaLnBrk="1" latinLnBrk="0" hangingPunct="1">
        <a:spcBef>
          <a:spcPct val="0"/>
        </a:spcBef>
        <a:buNone/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990600" indent="-3810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40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6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8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4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20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6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4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0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0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9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0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6.sv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0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9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0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0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0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0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9.png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0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0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0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0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0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6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6.svg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0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0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0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0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文本框 18"/>
          <p:cNvSpPr txBox="1"/>
          <p:nvPr/>
        </p:nvSpPr>
        <p:spPr>
          <a:xfrm>
            <a:off x="2037285" y="2637706"/>
            <a:ext cx="865721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5400" dirty="0" smtClean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思源黑体 CN Medium" panose="020B0600000000000000" pitchFamily="34" charset="-122"/>
              </a:rPr>
              <a:t>第</a:t>
            </a:r>
            <a:r>
              <a:rPr lang="en-US" altLang="zh-CN" sz="5400" dirty="0" smtClean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思源黑体 CN Medium" panose="020B0600000000000000" pitchFamily="34" charset="-122"/>
              </a:rPr>
              <a:t>8</a:t>
            </a:r>
            <a:r>
              <a:rPr lang="zh-CN" altLang="en-US" sz="5400" dirty="0" smtClean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思源黑体 CN Medium" panose="020B0600000000000000" pitchFamily="34" charset="-122"/>
              </a:rPr>
              <a:t>章 </a:t>
            </a:r>
            <a:r>
              <a:rPr lang="en-US" altLang="zh-CN" sz="5400" dirty="0" smtClean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思源黑体 CN Medium" panose="020B0600000000000000" pitchFamily="34" charset="-122"/>
              </a:rPr>
              <a:t>BOM</a:t>
            </a:r>
            <a:endParaRPr lang="en-US" altLang="zh-CN" sz="5400" dirty="0">
              <a:solidFill>
                <a:srgbClr val="1369B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思源黑体 CN Medium" panose="020B0600000000000000" pitchFamily="34" charset="-122"/>
            </a:endParaRP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3718942" y="3861842"/>
            <a:ext cx="6336704" cy="430530"/>
          </a:xfrm>
          <a:prstGeom prst="rect">
            <a:avLst/>
          </a:prstGeom>
        </p:spPr>
        <p:txBody>
          <a:bodyPr vert="horz" lIns="121917" tIns="60958" rIns="121917" bIns="60958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sz="24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《JavaScript</a:t>
            </a:r>
            <a:r>
              <a:rPr lang="zh-CN" altLang="en-US" sz="24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前端开发案例教程（第</a:t>
            </a:r>
            <a:r>
              <a:rPr lang="en-US" altLang="zh-CN" sz="24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2</a:t>
            </a:r>
            <a:r>
              <a:rPr lang="zh-CN" altLang="en-US" sz="24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版）</a:t>
            </a:r>
            <a:r>
              <a:rPr lang="en-US" altLang="zh-CN" sz="24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》</a:t>
            </a:r>
            <a:endParaRPr lang="zh-CN" altLang="en-US" sz="24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xtBox 48"/>
          <p:cNvSpPr txBox="1"/>
          <p:nvPr/>
        </p:nvSpPr>
        <p:spPr>
          <a:xfrm>
            <a:off x="3970118" y="3014256"/>
            <a:ext cx="6733001" cy="830997"/>
          </a:xfrm>
          <a:prstGeom prst="rect">
            <a:avLst/>
          </a:prstGeom>
          <a:noFill/>
        </p:spPr>
        <p:txBody>
          <a:bodyPr wrap="square" lIns="91443" tIns="45720" rIns="91443" bIns="45720" rtlCol="0">
            <a:spAutoFit/>
          </a:bodyPr>
          <a:lstStyle/>
          <a:p>
            <a:r>
              <a:rPr lang="en-US" altLang="zh-CN" sz="4800" b="1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Source Han Sans K Bold" panose="020B0800000000000000" pitchFamily="34" charset="-128"/>
              </a:rPr>
              <a:t>BOM</a:t>
            </a:r>
            <a:r>
              <a:rPr lang="zh-CN" altLang="en-US" sz="4800" b="1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Source Han Sans K Bold" panose="020B0800000000000000" pitchFamily="34" charset="-128"/>
              </a:rPr>
              <a:t>对象</a:t>
            </a:r>
            <a:endParaRPr lang="zh-CN" altLang="en-US" sz="4800" b="1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Source Han Sans K Bold" panose="020B0800000000000000" pitchFamily="34" charset="-128"/>
            </a:endParaRPr>
          </a:p>
        </p:txBody>
      </p:sp>
      <p:sp>
        <p:nvSpPr>
          <p:cNvPr id="2" name="TextBox 48"/>
          <p:cNvSpPr txBox="1"/>
          <p:nvPr/>
        </p:nvSpPr>
        <p:spPr>
          <a:xfrm>
            <a:off x="1626870" y="2809240"/>
            <a:ext cx="1734820" cy="1106805"/>
          </a:xfrm>
          <a:prstGeom prst="rect">
            <a:avLst/>
          </a:prstGeom>
          <a:noFill/>
        </p:spPr>
        <p:txBody>
          <a:bodyPr wrap="square" lIns="91443" tIns="45720" rIns="91443" bIns="45720" rtlCol="0">
            <a:spAutoFit/>
          </a:bodyPr>
          <a:lstStyle/>
          <a:p>
            <a:r>
              <a:rPr lang="en-US" altLang="en-GB" sz="6600" b="1" dirty="0" smtClean="0">
                <a:solidFill>
                  <a:srgbClr val="FAFAFA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8.2</a:t>
            </a:r>
            <a:endParaRPr lang="en-US" altLang="en-GB" sz="6600" b="1" dirty="0">
              <a:solidFill>
                <a:srgbClr val="FAFAFA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68011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>
            <a:extLst>
              <a:ext uri="{FF2B5EF4-FFF2-40B4-BE49-F238E27FC236}">
                <a16:creationId xmlns:a16="http://schemas.microsoft.com/office/drawing/2014/main" id="{1574172E-A3D8-43AB-9E82-549DB9FB48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4880" y="2215515"/>
            <a:ext cx="2797810" cy="3898265"/>
          </a:xfrm>
          <a:prstGeom prst="rect">
            <a:avLst/>
          </a:prstGeom>
        </p:spPr>
      </p:pic>
      <p:sp>
        <p:nvSpPr>
          <p:cNvPr id="7" name="椭圆形标注 12">
            <a:extLst>
              <a:ext uri="{FF2B5EF4-FFF2-40B4-BE49-F238E27FC236}">
                <a16:creationId xmlns:a16="http://schemas.microsoft.com/office/drawing/2014/main" id="{7B390C9A-D5FF-47D1-B4B4-0199AF6B48D8}"/>
              </a:ext>
            </a:extLst>
          </p:cNvPr>
          <p:cNvSpPr/>
          <p:nvPr/>
        </p:nvSpPr>
        <p:spPr>
          <a:xfrm>
            <a:off x="2968625" y="1560195"/>
            <a:ext cx="2071370" cy="1493520"/>
          </a:xfrm>
          <a:prstGeom prst="wedgeEllipseCallou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/>
              <a:t> </a:t>
            </a:r>
          </a:p>
        </p:txBody>
      </p:sp>
      <p:sp>
        <p:nvSpPr>
          <p:cNvPr id="9" name="TextBox 35">
            <a:extLst>
              <a:ext uri="{FF2B5EF4-FFF2-40B4-BE49-F238E27FC236}">
                <a16:creationId xmlns:a16="http://schemas.microsoft.com/office/drawing/2014/main" id="{D9A8924D-E4E3-41DB-9F07-89CCE28E2F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7390" y="1638300"/>
            <a:ext cx="1606550" cy="1228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17" tIns="60958" rIns="121917" bIns="60958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先定一个</a:t>
            </a:r>
            <a:r>
              <a:rPr lang="zh-CN" altLang="en-US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小目标！</a:t>
            </a:r>
          </a:p>
        </p:txBody>
      </p:sp>
      <p:sp>
        <p:nvSpPr>
          <p:cNvPr id="12" name="TextBox 35">
            <a:extLst>
              <a:ext uri="{FF2B5EF4-FFF2-40B4-BE49-F238E27FC236}">
                <a16:creationId xmlns:a16="http://schemas.microsoft.com/office/drawing/2014/main" id="{88A2767E-6F2C-4E24-978D-C8C7F57105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5965" y="3576722"/>
            <a:ext cx="5429568" cy="12311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17" tIns="60958" rIns="121917" bIns="60958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掌握</a:t>
            </a:r>
            <a:r>
              <a:rPr lang="en-US" altLang="zh-CN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window</a:t>
            </a:r>
            <a:r>
              <a:rPr lang="zh-CN" altLang="en-US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对象</a:t>
            </a:r>
            <a:r>
              <a:rPr lang="zh-CN" altLang="en-US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，能够使用</a:t>
            </a:r>
            <a:r>
              <a:rPr lang="en-US" altLang="zh-CN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window</a:t>
            </a:r>
            <a:r>
              <a:rPr lang="zh-CN" altLang="en-US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对象获取</a:t>
            </a:r>
            <a:r>
              <a:rPr lang="zh-CN" altLang="en-US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窗口</a:t>
            </a:r>
            <a:r>
              <a:rPr lang="zh-CN" altLang="en-US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相关</a:t>
            </a:r>
            <a:r>
              <a:rPr lang="zh-CN" altLang="en-US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的信息</a:t>
            </a:r>
            <a:endParaRPr lang="zh-CN" altLang="en-US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4" name="组合 13">
            <a:extLst>
              <a:ext uri="{FF2B5EF4-FFF2-40B4-BE49-F238E27FC236}">
                <a16:creationId xmlns:a16="http://schemas.microsoft.com/office/drawing/2014/main" id="{3617D419-9079-4D1F-99BA-23638A3FE48F}"/>
              </a:ext>
            </a:extLst>
          </p:cNvPr>
          <p:cNvGrpSpPr/>
          <p:nvPr/>
        </p:nvGrpSpPr>
        <p:grpSpPr>
          <a:xfrm>
            <a:off x="5379720" y="3816752"/>
            <a:ext cx="405130" cy="405130"/>
            <a:chOff x="8881" y="4685"/>
            <a:chExt cx="638" cy="638"/>
          </a:xfrm>
        </p:grpSpPr>
        <p:sp>
          <p:nvSpPr>
            <p:cNvPr id="15" name="椭圆 14">
              <a:extLst>
                <a:ext uri="{FF2B5EF4-FFF2-40B4-BE49-F238E27FC236}">
                  <a16:creationId xmlns:a16="http://schemas.microsoft.com/office/drawing/2014/main" id="{7644041C-FD8B-4B62-94FA-4226E308886B}"/>
                </a:ext>
              </a:extLst>
            </p:cNvPr>
            <p:cNvSpPr/>
            <p:nvPr/>
          </p:nvSpPr>
          <p:spPr>
            <a:xfrm>
              <a:off x="8881" y="4685"/>
              <a:ext cx="638" cy="638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椭圆 15">
              <a:extLst>
                <a:ext uri="{FF2B5EF4-FFF2-40B4-BE49-F238E27FC236}">
                  <a16:creationId xmlns:a16="http://schemas.microsoft.com/office/drawing/2014/main" id="{BDC457E5-245E-48A8-8165-3C32BA3775C2}"/>
                </a:ext>
              </a:extLst>
            </p:cNvPr>
            <p:cNvSpPr/>
            <p:nvPr/>
          </p:nvSpPr>
          <p:spPr>
            <a:xfrm>
              <a:off x="8946" y="4750"/>
              <a:ext cx="508" cy="508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1" name="Title 1"/>
          <p:cNvSpPr txBox="1"/>
          <p:nvPr/>
        </p:nvSpPr>
        <p:spPr>
          <a:xfrm>
            <a:off x="1143690" y="266995"/>
            <a:ext cx="5239548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8.2.1  window</a:t>
            </a:r>
            <a:r>
              <a:rPr lang="zh-CN" alt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对象</a:t>
            </a:r>
            <a:endParaRPr lang="zh-CN" alt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30414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>
            <a:extLst>
              <a:ext uri="{FF2B5EF4-FFF2-40B4-BE49-F238E27FC236}">
                <a16:creationId xmlns:a16="http://schemas.microsoft.com/office/drawing/2014/main" id="{C37C7476-70A0-45CA-ACD1-7CDA8E61E8F9}"/>
              </a:ext>
            </a:extLst>
          </p:cNvPr>
          <p:cNvSpPr txBox="1"/>
          <p:nvPr/>
        </p:nvSpPr>
        <p:spPr>
          <a:xfrm>
            <a:off x="1054646" y="1269554"/>
            <a:ext cx="10419861" cy="39010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window</a:t>
            </a:r>
            <a:r>
              <a:rPr lang="zh-CN" altLang="en-US" sz="2000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对象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：在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JavaScript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中具有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双重角色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，它既是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浏览器窗口</a:t>
            </a:r>
            <a:r>
              <a:rPr lang="zh-CN" altLang="en-US" sz="2000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对象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又是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一个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全局</a:t>
            </a:r>
            <a:r>
              <a:rPr lang="zh-CN" altLang="en-US" sz="2000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对象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。</a:t>
            </a:r>
            <a:endParaRPr lang="en-US" altLang="zh-CN" sz="2000" dirty="0" smtClean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>
              <a:lnSpc>
                <a:spcPct val="150000"/>
              </a:lnSpc>
            </a:pPr>
            <a:endParaRPr lang="en-US" altLang="zh-CN" sz="1000" dirty="0" smtClean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全局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对象在书写时可以</a:t>
            </a:r>
            <a:r>
              <a:rPr lang="zh-CN" altLang="en-US" sz="2000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省略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，举例如下。</a:t>
            </a:r>
            <a:endParaRPr lang="en-US" altLang="zh-CN" sz="2000" dirty="0" smtClean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>
              <a:lnSpc>
                <a:spcPct val="150000"/>
              </a:lnSpc>
            </a:pPr>
            <a:endParaRPr lang="en-US" altLang="zh-CN" sz="500" dirty="0" smtClean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zh-CN" sz="2000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document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可以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写成</a:t>
            </a:r>
            <a:r>
              <a:rPr lang="en-US" altLang="zh-CN" sz="2000" dirty="0" err="1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window.document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。</a:t>
            </a:r>
            <a:endParaRPr lang="en-US" altLang="zh-CN" sz="2000" dirty="0" smtClean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l"/>
            </a:pPr>
            <a:endParaRPr lang="en-US" altLang="zh-CN" sz="1000" dirty="0" smtClean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zh-CN" sz="2000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console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可以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写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成</a:t>
            </a:r>
            <a:r>
              <a:rPr lang="en-US" altLang="zh-CN" sz="2000" dirty="0" err="1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window.console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。</a:t>
            </a:r>
            <a:endParaRPr lang="en-US" altLang="zh-CN" sz="2000" dirty="0" smtClean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l"/>
            </a:pPr>
            <a:endParaRPr lang="en-US" altLang="zh-CN" sz="1000" dirty="0" smtClean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zh-CN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alert</a:t>
            </a:r>
            <a:r>
              <a:rPr lang="en-US" altLang="zh-CN" sz="2000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()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可以写成</a:t>
            </a:r>
            <a:r>
              <a:rPr lang="en-US" altLang="zh-CN" sz="2000" dirty="0" err="1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window.alert</a:t>
            </a:r>
            <a:r>
              <a:rPr lang="en-US" altLang="zh-CN" sz="2000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()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。</a:t>
            </a:r>
            <a:endParaRPr lang="en-US" altLang="zh-CN" sz="2000" dirty="0" smtClean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l"/>
            </a:pPr>
            <a:endParaRPr lang="en-US" altLang="zh-CN" sz="1000" dirty="0" smtClean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zh-CN" sz="2000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prompt()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可以写成</a:t>
            </a:r>
            <a:r>
              <a:rPr lang="en-US" altLang="zh-CN" sz="2000" dirty="0" err="1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window.prompt</a:t>
            </a:r>
            <a:r>
              <a:rPr lang="en-US" altLang="zh-CN" sz="2000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()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。</a:t>
            </a:r>
            <a:endParaRPr lang="en-US" altLang="zh-CN" sz="2000" dirty="0" smtClean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8" name="Title 1"/>
          <p:cNvSpPr txBox="1"/>
          <p:nvPr/>
        </p:nvSpPr>
        <p:spPr>
          <a:xfrm>
            <a:off x="1143690" y="266995"/>
            <a:ext cx="5239548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8.2.1  window</a:t>
            </a:r>
            <a:r>
              <a:rPr lang="zh-CN" alt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对象</a:t>
            </a:r>
            <a:endParaRPr lang="zh-CN" alt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0500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>
            <a:extLst>
              <a:ext uri="{FF2B5EF4-FFF2-40B4-BE49-F238E27FC236}">
                <a16:creationId xmlns:a16="http://schemas.microsoft.com/office/drawing/2014/main" id="{C37C7476-70A0-45CA-ACD1-7CDA8E61E8F9}"/>
              </a:ext>
            </a:extLst>
          </p:cNvPr>
          <p:cNvSpPr txBox="1"/>
          <p:nvPr/>
        </p:nvSpPr>
        <p:spPr>
          <a:xfrm>
            <a:off x="910630" y="1053530"/>
            <a:ext cx="10419861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在开发中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，定义在</a:t>
            </a:r>
            <a:r>
              <a:rPr lang="zh-CN" altLang="en-US" sz="2000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全局作用域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中的变量、函数，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其实都是</a:t>
            </a:r>
            <a:r>
              <a:rPr lang="en-US" altLang="zh-CN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window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对象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的属性、方法，下面通过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代码演示这一现象，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示例代码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如下。</a:t>
            </a:r>
            <a:endParaRPr lang="en-US" altLang="zh-CN" sz="2000" dirty="0" smtClean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8" name="Title 1"/>
          <p:cNvSpPr txBox="1"/>
          <p:nvPr/>
        </p:nvSpPr>
        <p:spPr>
          <a:xfrm>
            <a:off x="1143690" y="266995"/>
            <a:ext cx="5239548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8.2.1  window</a:t>
            </a:r>
            <a:r>
              <a:rPr lang="zh-CN" alt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对象</a:t>
            </a:r>
            <a:endParaRPr lang="zh-CN" alt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AB13F4B9-C4A3-4163-9384-AECFF762958A}"/>
              </a:ext>
            </a:extLst>
          </p:cNvPr>
          <p:cNvSpPr txBox="1"/>
          <p:nvPr/>
        </p:nvSpPr>
        <p:spPr>
          <a:xfrm>
            <a:off x="1918742" y="2272412"/>
            <a:ext cx="8424936" cy="3808735"/>
          </a:xfrm>
          <a:prstGeom prst="rect">
            <a:avLst/>
          </a:prstGeom>
          <a:solidFill>
            <a:srgbClr val="F2F2F2"/>
          </a:solidFill>
        </p:spPr>
        <p:txBody>
          <a:bodyPr wrap="square" rtlCol="0">
            <a:spAutoFit/>
          </a:bodyPr>
          <a:lstStyle/>
          <a:p>
            <a:pPr lvl="1">
              <a:lnSpc>
                <a:spcPct val="150000"/>
              </a:lnSpc>
            </a:pPr>
            <a:r>
              <a:rPr lang="en-US" altLang="zh-CN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// 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全局作用域中的变量是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window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对象的属性</a:t>
            </a:r>
          </a:p>
          <a:p>
            <a:pPr lvl="1">
              <a:lnSpc>
                <a:spcPct val="150000"/>
              </a:lnSpc>
            </a:pPr>
            <a:r>
              <a:rPr lang="en-US" altLang="zh-CN" sz="2000" dirty="0" err="1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var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 </a:t>
            </a:r>
            <a:r>
              <a:rPr lang="en-US" altLang="zh-CN" sz="2000" dirty="0" err="1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num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 = 10;</a:t>
            </a:r>
          </a:p>
          <a:p>
            <a:pPr lvl="1">
              <a:lnSpc>
                <a:spcPct val="150000"/>
              </a:lnSpc>
            </a:pP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console.log(</a:t>
            </a:r>
            <a:r>
              <a:rPr lang="en-US" altLang="zh-CN" sz="2000" dirty="0" err="1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window.num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);	</a:t>
            </a:r>
            <a:r>
              <a:rPr lang="en-US" altLang="zh-CN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// 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输出结果：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10</a:t>
            </a:r>
          </a:p>
          <a:p>
            <a:pPr lvl="1">
              <a:lnSpc>
                <a:spcPct val="150000"/>
              </a:lnSpc>
            </a:pP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// 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全局作用域中的函数是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window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对象的方法</a:t>
            </a:r>
          </a:p>
          <a:p>
            <a:pPr lvl="1">
              <a:lnSpc>
                <a:spcPct val="150000"/>
              </a:lnSpc>
            </a:pP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function </a:t>
            </a:r>
            <a:r>
              <a:rPr lang="en-US" altLang="zh-CN" sz="2000" dirty="0" err="1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fn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() {</a:t>
            </a:r>
          </a:p>
          <a:p>
            <a:pPr lvl="1">
              <a:lnSpc>
                <a:spcPct val="150000"/>
              </a:lnSpc>
            </a:pP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  return 11;</a:t>
            </a:r>
          </a:p>
          <a:p>
            <a:pPr lvl="1">
              <a:lnSpc>
                <a:spcPct val="150000"/>
              </a:lnSpc>
            </a:pP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}</a:t>
            </a:r>
          </a:p>
          <a:p>
            <a:pPr lvl="1">
              <a:lnSpc>
                <a:spcPct val="150000"/>
              </a:lnSpc>
            </a:pP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console.log(</a:t>
            </a:r>
            <a:r>
              <a:rPr lang="en-US" altLang="zh-CN" sz="2000" dirty="0" err="1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window.fn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());		</a:t>
            </a:r>
            <a:r>
              <a:rPr lang="en-US" altLang="zh-CN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// 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输出结果：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11</a:t>
            </a:r>
          </a:p>
          <a:p>
            <a:pPr lvl="1">
              <a:lnSpc>
                <a:spcPct val="150000"/>
              </a:lnSpc>
            </a:pPr>
            <a:endParaRPr lang="zh-CN" altLang="en-US" sz="1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30545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云形标注 5">
            <a:extLst>
              <a:ext uri="{FF2B5EF4-FFF2-40B4-BE49-F238E27FC236}">
                <a16:creationId xmlns:a16="http://schemas.microsoft.com/office/drawing/2014/main" id="{270982CC-5E33-47B6-B7C4-2203BA045E01}"/>
              </a:ext>
            </a:extLst>
          </p:cNvPr>
          <p:cNvSpPr/>
          <p:nvPr/>
        </p:nvSpPr>
        <p:spPr>
          <a:xfrm>
            <a:off x="1143690" y="1168400"/>
            <a:ext cx="5798576" cy="2621434"/>
          </a:xfrm>
          <a:prstGeom prst="cloudCallout">
            <a:avLst>
              <a:gd name="adj1" fmla="val 64873"/>
              <a:gd name="adj2" fmla="val 42348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kumimoji="1" lang="en-US" altLang="zh-CN" sz="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20000"/>
              </a:lnSpc>
            </a:pPr>
            <a:endParaRPr kumimoji="1" lang="en-US" altLang="zh-CN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20000"/>
              </a:lnSpc>
            </a:pPr>
            <a:r>
              <a:rPr kumimoji="1"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window</a:t>
            </a:r>
            <a:r>
              <a:rPr kumimoji="1"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对象中除了</a:t>
            </a:r>
            <a:r>
              <a:rPr kumimoji="1"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document</a:t>
            </a:r>
            <a:r>
              <a:rPr kumimoji="1"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kumimoji="1"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location</a:t>
            </a:r>
            <a:r>
              <a:rPr kumimoji="1"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kumimoji="1"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navigator</a:t>
            </a:r>
            <a:r>
              <a:rPr kumimoji="1"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kumimoji="1"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screen</a:t>
            </a:r>
            <a:r>
              <a:rPr kumimoji="1"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和</a:t>
            </a:r>
            <a:r>
              <a:rPr kumimoji="1"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history</a:t>
            </a:r>
            <a:r>
              <a:rPr kumimoji="1"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属性外，</a:t>
            </a:r>
            <a:r>
              <a:rPr kumimoji="1"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还有哪些属性和方法？</a:t>
            </a:r>
            <a:endParaRPr kumimoji="1"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20000"/>
              </a:lnSpc>
            </a:pPr>
            <a:endParaRPr kumimoji="1" lang="zh-CN" altLang="en-US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8" name="Picture 4">
            <a:extLst>
              <a:ext uri="{FF2B5EF4-FFF2-40B4-BE49-F238E27FC236}">
                <a16:creationId xmlns:a16="http://schemas.microsoft.com/office/drawing/2014/main" id="{078B8346-D9A7-4D69-B9D4-1F6F1A92099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76" t="1975" r="11457" b="7902"/>
          <a:stretch>
            <a:fillRect/>
          </a:stretch>
        </p:blipFill>
        <p:spPr bwMode="auto">
          <a:xfrm>
            <a:off x="7911574" y="1456267"/>
            <a:ext cx="2740943" cy="4349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1"/>
          <p:cNvSpPr txBox="1"/>
          <p:nvPr/>
        </p:nvSpPr>
        <p:spPr>
          <a:xfrm>
            <a:off x="1143690" y="266995"/>
            <a:ext cx="5239548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8.2.1  window</a:t>
            </a:r>
            <a:r>
              <a:rPr lang="zh-CN" alt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对象</a:t>
            </a:r>
            <a:endParaRPr lang="zh-CN" alt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57978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>
            <a:extLst>
              <a:ext uri="{FF2B5EF4-FFF2-40B4-BE49-F238E27FC236}">
                <a16:creationId xmlns:a16="http://schemas.microsoft.com/office/drawing/2014/main" id="{C37C7476-70A0-45CA-ACD1-7CDA8E61E8F9}"/>
              </a:ext>
            </a:extLst>
          </p:cNvPr>
          <p:cNvSpPr txBox="1"/>
          <p:nvPr/>
        </p:nvSpPr>
        <p:spPr>
          <a:xfrm>
            <a:off x="910630" y="913305"/>
            <a:ext cx="7056784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window</a:t>
            </a:r>
            <a:r>
              <a:rPr lang="zh-CN" altLang="en-US" sz="2000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对象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中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其他常用的属性和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方法如下。</a:t>
            </a:r>
            <a:endParaRPr lang="en-US" altLang="zh-CN" sz="2000" dirty="0" smtClean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8" name="Title 1"/>
          <p:cNvSpPr txBox="1"/>
          <p:nvPr/>
        </p:nvSpPr>
        <p:spPr>
          <a:xfrm>
            <a:off x="1143690" y="266995"/>
            <a:ext cx="5239548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8.2.1  window</a:t>
            </a:r>
            <a:r>
              <a:rPr lang="zh-CN" alt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对象</a:t>
            </a:r>
            <a:endParaRPr lang="zh-CN" alt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92D9E032-3ACE-4053-B5BF-09A503F761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2345375"/>
              </p:ext>
            </p:extLst>
          </p:nvPr>
        </p:nvGraphicFramePr>
        <p:xfrm>
          <a:off x="1702718" y="1591737"/>
          <a:ext cx="9152214" cy="4958595"/>
        </p:xfrm>
        <a:graphic>
          <a:graphicData uri="http://schemas.openxmlformats.org/drawingml/2006/table">
            <a:tbl>
              <a:tblPr>
                <a:tableStyleId>{7DF18680-E054-41AD-8BC1-D1AEF772440D}</a:tableStyleId>
              </a:tblPr>
              <a:tblGrid>
                <a:gridCol w="13341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0730">
                  <a:extLst>
                    <a:ext uri="{9D8B030D-6E8A-4147-A177-3AD203B41FA5}">
                      <a16:colId xmlns:a16="http://schemas.microsoft.com/office/drawing/2014/main" val="4045703550"/>
                    </a:ext>
                  </a:extLst>
                </a:gridCol>
                <a:gridCol w="6237350">
                  <a:extLst>
                    <a:ext uri="{9D8B030D-6E8A-4147-A177-3AD203B41FA5}">
                      <a16:colId xmlns:a16="http://schemas.microsoft.com/office/drawing/2014/main" val="1945888999"/>
                    </a:ext>
                  </a:extLst>
                </a:gridCol>
              </a:tblGrid>
              <a:tr h="397897">
                <a:tc>
                  <a:txBody>
                    <a:bodyPr/>
                    <a:lstStyle/>
                    <a:p>
                      <a:pPr marL="0" indent="0" algn="ctr" defTabSz="1219200" rtl="0" eaLnBrk="1" latinLnBrk="0" hangingPunct="1">
                        <a:spcAft>
                          <a:spcPts val="0"/>
                        </a:spcAft>
                      </a:pPr>
                      <a:r>
                        <a:rPr lang="zh-CN" altLang="en-US" sz="1800" b="1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分类</a:t>
                      </a:r>
                      <a:endParaRPr lang="zh-CN" altLang="en-US" sz="1800" b="1" kern="100" dirty="0">
                        <a:solidFill>
                          <a:srgbClr val="595959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1219200" rtl="0" eaLnBrk="1" latinLnBrk="0" hangingPunct="1">
                        <a:spcAft>
                          <a:spcPts val="0"/>
                        </a:spcAft>
                      </a:pPr>
                      <a:r>
                        <a:rPr lang="zh-CN" altLang="en-US" sz="1800" b="1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名称</a:t>
                      </a:r>
                      <a:endParaRPr lang="zh-CN" altLang="en-US" sz="1800" b="1" kern="100" dirty="0">
                        <a:solidFill>
                          <a:srgbClr val="595959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1219200" rtl="0" eaLnBrk="1" latinLnBrk="0" hangingPunct="1">
                        <a:spcAft>
                          <a:spcPts val="0"/>
                        </a:spcAft>
                      </a:pPr>
                      <a:r>
                        <a:rPr lang="zh-CN" altLang="en-US" sz="1800" b="1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说明</a:t>
                      </a:r>
                      <a:endParaRPr lang="zh-CN" altLang="en-US" sz="1800" b="1" kern="100" dirty="0">
                        <a:solidFill>
                          <a:srgbClr val="595959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0486">
                <a:tc rowSpan="6">
                  <a:txBody>
                    <a:bodyPr/>
                    <a:lstStyle/>
                    <a:p>
                      <a:pPr marL="0" indent="0" algn="ctr" defTabSz="1219200" rtl="0" eaLnBrk="1" latinLnBrk="0" hangingPunct="1">
                        <a:spcAft>
                          <a:spcPts val="0"/>
                        </a:spcAft>
                      </a:pPr>
                      <a:r>
                        <a:rPr lang="zh-CN" altLang="en-US" sz="18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属性</a:t>
                      </a:r>
                      <a:endParaRPr lang="zh-CN" altLang="en-US" sz="1800" b="0" kern="100" dirty="0">
                        <a:solidFill>
                          <a:srgbClr val="595959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1219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6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name</a:t>
                      </a:r>
                      <a:endParaRPr lang="zh-CN" altLang="en-US" sz="1600" b="0" kern="100" dirty="0">
                        <a:solidFill>
                          <a:srgbClr val="595959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1219200" rtl="0" eaLnBrk="1" latinLnBrk="0" hangingPunct="1">
                        <a:spcAft>
                          <a:spcPts val="0"/>
                        </a:spcAft>
                      </a:pPr>
                      <a:r>
                        <a:rPr lang="zh-CN" altLang="en-US" sz="16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设置或获取窗口的名称</a:t>
                      </a:r>
                      <a:endParaRPr lang="zh-CN" altLang="en-US" sz="1600" b="0" kern="100" dirty="0">
                        <a:solidFill>
                          <a:srgbClr val="595959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778534"/>
                  </a:ext>
                </a:extLst>
              </a:tr>
              <a:tr h="270486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defTabSz="1219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6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opener</a:t>
                      </a:r>
                      <a:endParaRPr lang="zh-CN" altLang="en-US" sz="1600" b="0" kern="100" dirty="0">
                        <a:solidFill>
                          <a:srgbClr val="595959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1219200" rtl="0" eaLnBrk="1" latinLnBrk="0" hangingPunct="1">
                        <a:spcAft>
                          <a:spcPts val="0"/>
                        </a:spcAft>
                      </a:pPr>
                      <a:r>
                        <a:rPr lang="zh-CN" altLang="en-US" sz="16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获取创建了此窗口的</a:t>
                      </a:r>
                      <a:r>
                        <a:rPr lang="en-US" altLang="zh-CN" sz="16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window</a:t>
                      </a:r>
                      <a:r>
                        <a:rPr lang="zh-CN" altLang="en-US" sz="16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对象</a:t>
                      </a:r>
                      <a:endParaRPr lang="zh-CN" altLang="en-US" sz="1600" b="0" kern="100" dirty="0">
                        <a:solidFill>
                          <a:srgbClr val="595959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9121221"/>
                  </a:ext>
                </a:extLst>
              </a:tr>
              <a:tr h="270486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defTabSz="1219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6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parent</a:t>
                      </a:r>
                      <a:endParaRPr lang="zh-CN" altLang="en-US" sz="1600" b="0" kern="100" dirty="0">
                        <a:solidFill>
                          <a:srgbClr val="595959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1219200" rtl="0" eaLnBrk="1" latinLnBrk="0" hangingPunct="1">
                        <a:spcAft>
                          <a:spcPts val="0"/>
                        </a:spcAft>
                      </a:pPr>
                      <a:r>
                        <a:rPr lang="zh-CN" altLang="en-US" sz="16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获取当前窗口的父窗口</a:t>
                      </a:r>
                      <a:r>
                        <a:rPr lang="en-US" altLang="zh-CN" sz="16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window</a:t>
                      </a:r>
                      <a:r>
                        <a:rPr lang="zh-CN" altLang="en-US" sz="16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对象</a:t>
                      </a:r>
                      <a:endParaRPr lang="zh-CN" altLang="en-US" sz="1600" b="0" kern="100" dirty="0">
                        <a:solidFill>
                          <a:srgbClr val="595959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4708951"/>
                  </a:ext>
                </a:extLst>
              </a:tr>
              <a:tr h="270486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defTabSz="1219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6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self</a:t>
                      </a:r>
                      <a:endParaRPr lang="zh-CN" altLang="en-US" sz="1600" b="0" kern="100" dirty="0">
                        <a:solidFill>
                          <a:srgbClr val="595959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1219200" rtl="0" eaLnBrk="1" latinLnBrk="0" hangingPunct="1">
                        <a:spcAft>
                          <a:spcPts val="0"/>
                        </a:spcAft>
                      </a:pPr>
                      <a:r>
                        <a:rPr lang="zh-CN" altLang="en-US" sz="16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获取当前窗口的</a:t>
                      </a:r>
                      <a:r>
                        <a:rPr lang="en-US" altLang="zh-CN" sz="16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window</a:t>
                      </a:r>
                      <a:r>
                        <a:rPr lang="zh-CN" altLang="en-US" sz="16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对象，等价于</a:t>
                      </a:r>
                      <a:r>
                        <a:rPr lang="en-US" altLang="zh-CN" sz="16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window</a:t>
                      </a:r>
                      <a:r>
                        <a:rPr lang="zh-CN" altLang="en-US" sz="16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属性</a:t>
                      </a:r>
                      <a:endParaRPr lang="zh-CN" altLang="en-US" sz="1600" b="0" kern="100" dirty="0">
                        <a:solidFill>
                          <a:srgbClr val="595959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6635506"/>
                  </a:ext>
                </a:extLst>
              </a:tr>
              <a:tr h="270486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defTabSz="1219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6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window</a:t>
                      </a:r>
                      <a:endParaRPr lang="zh-CN" altLang="en-US" sz="1600" b="0" kern="100" dirty="0">
                        <a:solidFill>
                          <a:srgbClr val="595959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1219200" rtl="0" eaLnBrk="1" latinLnBrk="0" hangingPunct="1">
                        <a:spcAft>
                          <a:spcPts val="0"/>
                        </a:spcAft>
                      </a:pPr>
                      <a:r>
                        <a:rPr lang="zh-CN" altLang="en-US" sz="16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获取当前窗口的</a:t>
                      </a:r>
                      <a:r>
                        <a:rPr lang="en-US" altLang="zh-CN" sz="16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window</a:t>
                      </a:r>
                      <a:r>
                        <a:rPr lang="zh-CN" altLang="en-US" sz="16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对象</a:t>
                      </a:r>
                      <a:endParaRPr lang="zh-CN" altLang="en-US" sz="1600" b="0" kern="100" dirty="0">
                        <a:solidFill>
                          <a:srgbClr val="595959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3574352"/>
                  </a:ext>
                </a:extLst>
              </a:tr>
              <a:tr h="270486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defTabSz="1219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6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top</a:t>
                      </a:r>
                      <a:endParaRPr lang="zh-CN" altLang="en-US" sz="1600" b="0" kern="100" dirty="0">
                        <a:solidFill>
                          <a:srgbClr val="595959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1219200" rtl="0" eaLnBrk="1" latinLnBrk="0" hangingPunct="1">
                        <a:spcAft>
                          <a:spcPts val="0"/>
                        </a:spcAft>
                      </a:pPr>
                      <a:r>
                        <a:rPr lang="zh-CN" altLang="en-US" sz="16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获取最顶层窗口的</a:t>
                      </a:r>
                      <a:r>
                        <a:rPr lang="en-US" altLang="zh-CN" sz="16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window</a:t>
                      </a:r>
                      <a:r>
                        <a:rPr lang="zh-CN" altLang="en-US" sz="16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对象（页面中有多个框架时）</a:t>
                      </a:r>
                      <a:endParaRPr lang="zh-CN" altLang="en-US" sz="1600" b="0" kern="100" dirty="0">
                        <a:solidFill>
                          <a:srgbClr val="595959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7027032"/>
                  </a:ext>
                </a:extLst>
              </a:tr>
              <a:tr h="372900">
                <a:tc rowSpan="13">
                  <a:txBody>
                    <a:bodyPr/>
                    <a:lstStyle/>
                    <a:p>
                      <a:pPr marL="0" indent="0" algn="ctr" defTabSz="1219200" rtl="0" eaLnBrk="1" latinLnBrk="0" hangingPunct="1">
                        <a:spcAft>
                          <a:spcPts val="0"/>
                        </a:spcAft>
                      </a:pPr>
                      <a:r>
                        <a:rPr lang="zh-CN" altLang="en-US" sz="18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方法</a:t>
                      </a:r>
                      <a:endParaRPr lang="zh-CN" altLang="en-US" sz="1800" b="0" kern="100" dirty="0">
                        <a:solidFill>
                          <a:srgbClr val="595959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indent="0" algn="ctr" defTabSz="1219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6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alert()</a:t>
                      </a:r>
                      <a:endParaRPr lang="zh-CN" altLang="en-US" sz="1600" b="0" kern="100" dirty="0">
                        <a:solidFill>
                          <a:srgbClr val="595959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1219200" rtl="0" eaLnBrk="1" latinLnBrk="0" hangingPunct="1">
                        <a:spcAft>
                          <a:spcPts val="0"/>
                        </a:spcAft>
                      </a:pPr>
                      <a:r>
                        <a:rPr lang="zh-CN" altLang="en-US" sz="16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弹出带有一段消息和一个确认按钮的警告框</a:t>
                      </a:r>
                      <a:endParaRPr lang="zh-CN" altLang="en-US" sz="1600" b="0" kern="100" dirty="0">
                        <a:solidFill>
                          <a:srgbClr val="595959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0076697"/>
                  </a:ext>
                </a:extLst>
              </a:tr>
              <a:tr h="2658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indent="0" algn="l" defTabSz="1219200" rtl="0" eaLnBrk="1" latinLnBrk="0" hangingPunct="1">
                        <a:spcAft>
                          <a:spcPts val="0"/>
                        </a:spcAft>
                      </a:pPr>
                      <a:r>
                        <a:rPr lang="zh-CN" altLang="zh-CN" sz="16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弹出带有一段消息以及确认按钮和取消按钮的对话框</a:t>
                      </a:r>
                      <a:endParaRPr lang="zh-CN" altLang="en-US" sz="1600" b="0" kern="100" dirty="0">
                        <a:solidFill>
                          <a:srgbClr val="595959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6273857"/>
                  </a:ext>
                </a:extLst>
              </a:tr>
              <a:tr h="356687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indent="0" algn="ctr" defTabSz="1219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6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confirm()</a:t>
                      </a:r>
                      <a:endParaRPr lang="zh-CN" altLang="en-US" sz="1600" b="0" kern="100" dirty="0">
                        <a:solidFill>
                          <a:srgbClr val="595959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1526381"/>
                  </a:ext>
                </a:extLst>
              </a:tr>
              <a:tr h="2658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indent="0" algn="l" defTabSz="1219200" rtl="0" eaLnBrk="1" latinLnBrk="0" hangingPunct="1">
                        <a:spcAft>
                          <a:spcPts val="0"/>
                        </a:spcAft>
                      </a:pPr>
                      <a:r>
                        <a:rPr lang="zh-CN" altLang="zh-CN" sz="16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弹出提示用户输入的对话框</a:t>
                      </a:r>
                      <a:endParaRPr lang="zh-CN" altLang="en-US" sz="1600" b="0" kern="100" dirty="0">
                        <a:solidFill>
                          <a:srgbClr val="595959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3772327"/>
                  </a:ext>
                </a:extLst>
              </a:tr>
              <a:tr h="34047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indent="0" algn="ctr" defTabSz="1219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6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prompt()</a:t>
                      </a:r>
                      <a:endParaRPr lang="zh-CN" altLang="en-US" sz="1600" b="0" kern="100" dirty="0">
                        <a:solidFill>
                          <a:srgbClr val="595959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3636286"/>
                  </a:ext>
                </a:extLst>
              </a:tr>
              <a:tr h="2658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indent="0" algn="l" defTabSz="1219200" rtl="0" eaLnBrk="1" latinLnBrk="0" hangingPunct="1">
                        <a:spcAft>
                          <a:spcPts val="0"/>
                        </a:spcAft>
                      </a:pPr>
                      <a:r>
                        <a:rPr lang="zh-CN" altLang="zh-CN" sz="16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打开一个新的浏览器窗口或查找一个已命名的窗口</a:t>
                      </a:r>
                      <a:endParaRPr lang="zh-CN" altLang="en-US" sz="1600" b="0" kern="100" dirty="0">
                        <a:solidFill>
                          <a:srgbClr val="595959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4843734"/>
                  </a:ext>
                </a:extLst>
              </a:tr>
              <a:tr h="32426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indent="0" algn="ctr" defTabSz="1219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6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open()</a:t>
                      </a:r>
                      <a:endParaRPr lang="zh-CN" altLang="en-US" sz="1600" b="0" kern="100" dirty="0">
                        <a:solidFill>
                          <a:srgbClr val="595959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9514195"/>
                  </a:ext>
                </a:extLst>
              </a:tr>
              <a:tr h="2658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indent="0" algn="l" defTabSz="1219200" rtl="0" eaLnBrk="1" latinLnBrk="0" hangingPunct="1">
                        <a:spcAft>
                          <a:spcPts val="0"/>
                        </a:spcAft>
                      </a:pPr>
                      <a:r>
                        <a:rPr lang="zh-CN" altLang="zh-CN" sz="16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关闭浏览器窗口</a:t>
                      </a:r>
                      <a:endParaRPr lang="zh-CN" altLang="en-US" sz="1600" b="0" kern="100" dirty="0">
                        <a:solidFill>
                          <a:srgbClr val="595959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4038263"/>
                  </a:ext>
                </a:extLst>
              </a:tr>
              <a:tr h="291834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defTabSz="1219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6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close()</a:t>
                      </a:r>
                      <a:endParaRPr lang="zh-CN" altLang="en-US" sz="1600" b="0" kern="100" dirty="0">
                        <a:solidFill>
                          <a:srgbClr val="595959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3973489"/>
                  </a:ext>
                </a:extLst>
              </a:tr>
              <a:tr h="2658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indent="0" algn="ctr" defTabSz="1219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6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focus()</a:t>
                      </a:r>
                      <a:endParaRPr lang="zh-CN" altLang="en-US" sz="1600" b="0" kern="100" dirty="0">
                        <a:solidFill>
                          <a:srgbClr val="595959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9067354"/>
                  </a:ext>
                </a:extLst>
              </a:tr>
              <a:tr h="37290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 defTabSz="1219200" rtl="0" eaLnBrk="1" latinLnBrk="0" hangingPunct="1">
                        <a:spcAft>
                          <a:spcPts val="0"/>
                        </a:spcAft>
                      </a:pPr>
                      <a:r>
                        <a:rPr lang="zh-CN" altLang="en-US" sz="16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把</a:t>
                      </a:r>
                      <a:r>
                        <a:rPr lang="zh-CN" altLang="zh-CN" sz="16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键盘焦点给予一个窗口</a:t>
                      </a:r>
                      <a:endParaRPr lang="zh-CN" altLang="en-US" sz="1600" b="0" kern="100" dirty="0">
                        <a:solidFill>
                          <a:srgbClr val="595959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644654"/>
                  </a:ext>
                </a:extLst>
              </a:tr>
              <a:tr h="372900">
                <a:tc vMerge="1">
                  <a:txBody>
                    <a:bodyPr/>
                    <a:lstStyle/>
                    <a:p>
                      <a:pPr marL="0" indent="0" algn="ctr" defTabSz="1219200" rtl="0" eaLnBrk="1" latinLnBrk="0" hangingPunct="1">
                        <a:spcAft>
                          <a:spcPts val="0"/>
                        </a:spcAft>
                      </a:pPr>
                      <a:endParaRPr lang="zh-CN" altLang="en-US" sz="1800" b="0" kern="100" dirty="0">
                        <a:solidFill>
                          <a:srgbClr val="595959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1219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600" b="0" kern="100" dirty="0" err="1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scrollBy</a:t>
                      </a:r>
                      <a:r>
                        <a:rPr lang="en-US" altLang="zh-CN" sz="16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()</a:t>
                      </a:r>
                      <a:endParaRPr lang="zh-CN" altLang="en-US" sz="1600" b="0" kern="100" dirty="0">
                        <a:solidFill>
                          <a:srgbClr val="595959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1219200" rtl="0" eaLnBrk="1" latinLnBrk="0" hangingPunct="1">
                        <a:spcAft>
                          <a:spcPts val="0"/>
                        </a:spcAft>
                      </a:pPr>
                      <a:r>
                        <a:rPr lang="zh-CN" altLang="zh-CN" sz="16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按照指定的像素值来滚动内容</a:t>
                      </a:r>
                      <a:endParaRPr lang="zh-CN" altLang="en-US" sz="1600" b="0" kern="100" dirty="0">
                        <a:solidFill>
                          <a:srgbClr val="595959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4511012"/>
                  </a:ext>
                </a:extLst>
              </a:tr>
              <a:tr h="372900">
                <a:tc vMerge="1">
                  <a:txBody>
                    <a:bodyPr/>
                    <a:lstStyle/>
                    <a:p>
                      <a:pPr marL="0" indent="0" algn="ctr" defTabSz="1219200" rtl="0" eaLnBrk="1" latinLnBrk="0" hangingPunct="1">
                        <a:spcAft>
                          <a:spcPts val="0"/>
                        </a:spcAft>
                      </a:pPr>
                      <a:endParaRPr lang="zh-CN" altLang="en-US" sz="1800" b="0" kern="100" dirty="0">
                        <a:solidFill>
                          <a:srgbClr val="595959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1219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600" b="0" kern="100" dirty="0" err="1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scrollTo</a:t>
                      </a:r>
                      <a:r>
                        <a:rPr lang="en-US" altLang="zh-CN" sz="16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()</a:t>
                      </a:r>
                      <a:endParaRPr lang="zh-CN" altLang="en-US" sz="1600" b="0" kern="100" dirty="0">
                        <a:solidFill>
                          <a:srgbClr val="595959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1219200" rtl="0" eaLnBrk="1" latinLnBrk="0" hangingPunct="1">
                        <a:spcAft>
                          <a:spcPts val="0"/>
                        </a:spcAft>
                      </a:pPr>
                      <a:r>
                        <a:rPr lang="zh-CN" altLang="zh-CN" sz="16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把内容滚动到指定的坐标</a:t>
                      </a:r>
                      <a:endParaRPr lang="zh-CN" altLang="en-US" sz="1600" b="0" kern="100" dirty="0">
                        <a:solidFill>
                          <a:srgbClr val="595959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62896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1655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>
            <a:extLst>
              <a:ext uri="{FF2B5EF4-FFF2-40B4-BE49-F238E27FC236}">
                <a16:creationId xmlns:a16="http://schemas.microsoft.com/office/drawing/2014/main" id="{1574172E-A3D8-43AB-9E82-549DB9FB48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4880" y="2215515"/>
            <a:ext cx="2797810" cy="3898265"/>
          </a:xfrm>
          <a:prstGeom prst="rect">
            <a:avLst/>
          </a:prstGeom>
        </p:spPr>
      </p:pic>
      <p:sp>
        <p:nvSpPr>
          <p:cNvPr id="7" name="椭圆形标注 12">
            <a:extLst>
              <a:ext uri="{FF2B5EF4-FFF2-40B4-BE49-F238E27FC236}">
                <a16:creationId xmlns:a16="http://schemas.microsoft.com/office/drawing/2014/main" id="{7B390C9A-D5FF-47D1-B4B4-0199AF6B48D8}"/>
              </a:ext>
            </a:extLst>
          </p:cNvPr>
          <p:cNvSpPr/>
          <p:nvPr/>
        </p:nvSpPr>
        <p:spPr>
          <a:xfrm>
            <a:off x="2968625" y="1560195"/>
            <a:ext cx="2071370" cy="1493520"/>
          </a:xfrm>
          <a:prstGeom prst="wedgeEllipseCallou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/>
              <a:t> </a:t>
            </a:r>
          </a:p>
        </p:txBody>
      </p:sp>
      <p:sp>
        <p:nvSpPr>
          <p:cNvPr id="9" name="TextBox 35">
            <a:extLst>
              <a:ext uri="{FF2B5EF4-FFF2-40B4-BE49-F238E27FC236}">
                <a16:creationId xmlns:a16="http://schemas.microsoft.com/office/drawing/2014/main" id="{D9A8924D-E4E3-41DB-9F07-89CCE28E2F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7390" y="1638300"/>
            <a:ext cx="1606550" cy="1228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17" tIns="60958" rIns="121917" bIns="60958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先定一个</a:t>
            </a:r>
            <a:r>
              <a:rPr lang="zh-CN" altLang="en-US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小目标！</a:t>
            </a:r>
          </a:p>
        </p:txBody>
      </p:sp>
      <p:sp>
        <p:nvSpPr>
          <p:cNvPr id="12" name="TextBox 35">
            <a:extLst>
              <a:ext uri="{FF2B5EF4-FFF2-40B4-BE49-F238E27FC236}">
                <a16:creationId xmlns:a16="http://schemas.microsoft.com/office/drawing/2014/main" id="{88A2767E-6F2C-4E24-978D-C8C7F57105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5965" y="3576722"/>
            <a:ext cx="5429568" cy="12311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17" tIns="60958" rIns="121917" bIns="60958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掌握</a:t>
            </a:r>
            <a:r>
              <a:rPr lang="en-US" altLang="zh-CN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location</a:t>
            </a:r>
            <a:r>
              <a:rPr lang="zh-CN" altLang="en-US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对象</a:t>
            </a:r>
            <a:r>
              <a:rPr lang="zh-CN" altLang="en-US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，能够使用</a:t>
            </a:r>
            <a:r>
              <a:rPr lang="en-US" altLang="zh-CN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location</a:t>
            </a:r>
            <a:r>
              <a:rPr lang="zh-CN" altLang="en-US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对象获取当前</a:t>
            </a:r>
            <a:r>
              <a:rPr lang="en-US" altLang="zh-CN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URL</a:t>
            </a:r>
            <a:r>
              <a:rPr lang="zh-CN" altLang="en-US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地址</a:t>
            </a:r>
            <a:r>
              <a:rPr lang="zh-CN" altLang="en-US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相关的信息</a:t>
            </a:r>
            <a:endParaRPr lang="zh-CN" altLang="en-US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4" name="组合 13">
            <a:extLst>
              <a:ext uri="{FF2B5EF4-FFF2-40B4-BE49-F238E27FC236}">
                <a16:creationId xmlns:a16="http://schemas.microsoft.com/office/drawing/2014/main" id="{3617D419-9079-4D1F-99BA-23638A3FE48F}"/>
              </a:ext>
            </a:extLst>
          </p:cNvPr>
          <p:cNvGrpSpPr/>
          <p:nvPr/>
        </p:nvGrpSpPr>
        <p:grpSpPr>
          <a:xfrm>
            <a:off x="5379720" y="3816752"/>
            <a:ext cx="405130" cy="405130"/>
            <a:chOff x="8881" y="4685"/>
            <a:chExt cx="638" cy="638"/>
          </a:xfrm>
        </p:grpSpPr>
        <p:sp>
          <p:nvSpPr>
            <p:cNvPr id="15" name="椭圆 14">
              <a:extLst>
                <a:ext uri="{FF2B5EF4-FFF2-40B4-BE49-F238E27FC236}">
                  <a16:creationId xmlns:a16="http://schemas.microsoft.com/office/drawing/2014/main" id="{7644041C-FD8B-4B62-94FA-4226E308886B}"/>
                </a:ext>
              </a:extLst>
            </p:cNvPr>
            <p:cNvSpPr/>
            <p:nvPr/>
          </p:nvSpPr>
          <p:spPr>
            <a:xfrm>
              <a:off x="8881" y="4685"/>
              <a:ext cx="638" cy="638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椭圆 15">
              <a:extLst>
                <a:ext uri="{FF2B5EF4-FFF2-40B4-BE49-F238E27FC236}">
                  <a16:creationId xmlns:a16="http://schemas.microsoft.com/office/drawing/2014/main" id="{BDC457E5-245E-48A8-8165-3C32BA3775C2}"/>
                </a:ext>
              </a:extLst>
            </p:cNvPr>
            <p:cNvSpPr/>
            <p:nvPr/>
          </p:nvSpPr>
          <p:spPr>
            <a:xfrm>
              <a:off x="8946" y="4750"/>
              <a:ext cx="508" cy="508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1" name="Title 1"/>
          <p:cNvSpPr txBox="1"/>
          <p:nvPr/>
        </p:nvSpPr>
        <p:spPr>
          <a:xfrm>
            <a:off x="1143690" y="266995"/>
            <a:ext cx="5239548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8.2.2  location</a:t>
            </a:r>
            <a:r>
              <a:rPr lang="zh-CN" alt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对象</a:t>
            </a:r>
            <a:endParaRPr lang="zh-CN" alt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96239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>
            <a:extLst>
              <a:ext uri="{FF2B5EF4-FFF2-40B4-BE49-F238E27FC236}">
                <a16:creationId xmlns:a16="http://schemas.microsoft.com/office/drawing/2014/main" id="{1705C999-35B9-4DD9-B118-DC6DA66D6D17}"/>
              </a:ext>
            </a:extLst>
          </p:cNvPr>
          <p:cNvGrpSpPr/>
          <p:nvPr/>
        </p:nvGrpSpPr>
        <p:grpSpPr bwMode="auto">
          <a:xfrm>
            <a:off x="4899446" y="2183428"/>
            <a:ext cx="5516239" cy="3118574"/>
            <a:chOff x="3403599" y="2421469"/>
            <a:chExt cx="5040490" cy="2676163"/>
          </a:xfrm>
        </p:grpSpPr>
        <p:sp>
          <p:nvSpPr>
            <p:cNvPr id="9" name="圆角矩形标注 11">
              <a:extLst>
                <a:ext uri="{FF2B5EF4-FFF2-40B4-BE49-F238E27FC236}">
                  <a16:creationId xmlns:a16="http://schemas.microsoft.com/office/drawing/2014/main" id="{BB606471-C07E-4BB9-87C6-5896C5940963}"/>
                </a:ext>
              </a:extLst>
            </p:cNvPr>
            <p:cNvSpPr/>
            <p:nvPr/>
          </p:nvSpPr>
          <p:spPr bwMode="auto">
            <a:xfrm rot="5400000">
              <a:off x="4585762" y="1239306"/>
              <a:ext cx="2676163" cy="5040490"/>
            </a:xfrm>
            <a:prstGeom prst="wedgeRoundRectCallout">
              <a:avLst/>
            </a:prstGeom>
            <a:noFill/>
            <a:ln w="28575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  <a:defRPr/>
              </a:pPr>
              <a:endParaRPr lang="zh-CN" altLang="en-US"/>
            </a:p>
          </p:txBody>
        </p:sp>
        <p:sp>
          <p:nvSpPr>
            <p:cNvPr id="10" name="矩形 5">
              <a:extLst>
                <a:ext uri="{FF2B5EF4-FFF2-40B4-BE49-F238E27FC236}">
                  <a16:creationId xmlns:a16="http://schemas.microsoft.com/office/drawing/2014/main" id="{E0AE0A7E-DDFD-4A47-94B5-E0F77F6774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04295" y="2749508"/>
              <a:ext cx="4439098" cy="4287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>
                <a:lnSpc>
                  <a:spcPct val="150000"/>
                </a:lnSpc>
              </a:pPr>
              <a:endPara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3" name="文本框 2">
            <a:extLst>
              <a:ext uri="{FF2B5EF4-FFF2-40B4-BE49-F238E27FC236}">
                <a16:creationId xmlns:a16="http://schemas.microsoft.com/office/drawing/2014/main" id="{017165D8-265A-4BEA-95DA-73DBCD31FA9D}"/>
              </a:ext>
            </a:extLst>
          </p:cNvPr>
          <p:cNvSpPr txBox="1"/>
          <p:nvPr/>
        </p:nvSpPr>
        <p:spPr>
          <a:xfrm>
            <a:off x="5375125" y="2523670"/>
            <a:ext cx="456463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location</a:t>
            </a:r>
            <a:r>
              <a:rPr lang="zh-CN" altLang="en-US" sz="2000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对象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用于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操作浏览器地址，通过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location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对象可以获取当前窗口的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URL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地址相关的信息。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location</a:t>
            </a:r>
            <a:r>
              <a:rPr lang="zh-CN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对象既是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window</a:t>
            </a:r>
            <a:r>
              <a:rPr lang="zh-CN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对象的</a:t>
            </a:r>
            <a:r>
              <a:rPr lang="zh-CN" altLang="zh-CN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属性又是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document</a:t>
            </a:r>
            <a:r>
              <a:rPr lang="zh-CN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对象的属性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。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11" name="Title 1"/>
          <p:cNvSpPr txBox="1"/>
          <p:nvPr/>
        </p:nvSpPr>
        <p:spPr>
          <a:xfrm>
            <a:off x="1143690" y="266995"/>
            <a:ext cx="5239548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8.2.2  location</a:t>
            </a:r>
            <a:r>
              <a:rPr lang="zh-CN" alt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对象</a:t>
            </a:r>
            <a:endParaRPr lang="zh-CN" alt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pic>
        <p:nvPicPr>
          <p:cNvPr id="8" name="Picture 7" descr="总结小人">
            <a:extLst>
              <a:ext uri="{FF2B5EF4-FFF2-40B4-BE49-F238E27FC236}">
                <a16:creationId xmlns:a16="http://schemas.microsoft.com/office/drawing/2014/main" id="{B6DA8452-0BB1-4A92-968E-A043641C5D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638" y="773081"/>
            <a:ext cx="4077405" cy="5924550"/>
          </a:xfrm>
          <a:prstGeom prst="rect">
            <a:avLst/>
          </a:prstGeom>
          <a:noFill/>
          <a:ln>
            <a:noFill/>
          </a:ln>
          <a:effectLst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60582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>
            <a:extLst>
              <a:ext uri="{FF2B5EF4-FFF2-40B4-BE49-F238E27FC236}">
                <a16:creationId xmlns:a16="http://schemas.microsoft.com/office/drawing/2014/main" id="{C37C7476-70A0-45CA-ACD1-7CDA8E61E8F9}"/>
              </a:ext>
            </a:extLst>
          </p:cNvPr>
          <p:cNvSpPr txBox="1"/>
          <p:nvPr/>
        </p:nvSpPr>
        <p:spPr>
          <a:xfrm>
            <a:off x="910630" y="913305"/>
            <a:ext cx="7056784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location</a:t>
            </a:r>
            <a:r>
              <a:rPr lang="zh-CN" altLang="en-US" sz="2000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对象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常用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的属性和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方法如下。</a:t>
            </a:r>
            <a:endParaRPr lang="en-US" altLang="zh-CN" sz="2000" dirty="0" smtClean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92D9E032-3ACE-4053-B5BF-09A503F761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4223453"/>
              </p:ext>
            </p:extLst>
          </p:nvPr>
        </p:nvGraphicFramePr>
        <p:xfrm>
          <a:off x="982638" y="1607527"/>
          <a:ext cx="10424124" cy="4319094"/>
        </p:xfrm>
        <a:graphic>
          <a:graphicData uri="http://schemas.openxmlformats.org/drawingml/2006/table">
            <a:tbl>
              <a:tblPr>
                <a:tableStyleId>{7DF18680-E054-41AD-8BC1-D1AEF772440D}</a:tableStyleId>
              </a:tblPr>
              <a:tblGrid>
                <a:gridCol w="11243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1647">
                  <a:extLst>
                    <a:ext uri="{9D8B030D-6E8A-4147-A177-3AD203B41FA5}">
                      <a16:colId xmlns:a16="http://schemas.microsoft.com/office/drawing/2014/main" val="4045703550"/>
                    </a:ext>
                  </a:extLst>
                </a:gridCol>
                <a:gridCol w="7548116">
                  <a:extLst>
                    <a:ext uri="{9D8B030D-6E8A-4147-A177-3AD203B41FA5}">
                      <a16:colId xmlns:a16="http://schemas.microsoft.com/office/drawing/2014/main" val="1945888999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marL="0" indent="0" algn="ctr" defTabSz="1219200" rtl="0" eaLnBrk="1" latinLnBrk="0" hangingPunct="1">
                        <a:spcAft>
                          <a:spcPts val="0"/>
                        </a:spcAft>
                      </a:pPr>
                      <a:r>
                        <a:rPr lang="zh-CN" altLang="en-US" sz="1800" b="1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分类</a:t>
                      </a:r>
                      <a:endParaRPr lang="zh-CN" altLang="en-US" sz="1800" b="1" kern="100" dirty="0">
                        <a:solidFill>
                          <a:srgbClr val="595959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1219200" rtl="0" eaLnBrk="1" latinLnBrk="0" hangingPunct="1">
                        <a:spcAft>
                          <a:spcPts val="0"/>
                        </a:spcAft>
                      </a:pPr>
                      <a:r>
                        <a:rPr lang="zh-CN" altLang="en-US" sz="1800" b="1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名称</a:t>
                      </a:r>
                      <a:endParaRPr lang="zh-CN" altLang="en-US" sz="1800" b="1" kern="100" dirty="0">
                        <a:solidFill>
                          <a:srgbClr val="595959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1219200" rtl="0" eaLnBrk="1" latinLnBrk="0" hangingPunct="1">
                        <a:spcAft>
                          <a:spcPts val="0"/>
                        </a:spcAft>
                      </a:pPr>
                      <a:r>
                        <a:rPr lang="zh-CN" altLang="en-US" sz="1800" b="1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说明</a:t>
                      </a:r>
                      <a:endParaRPr lang="zh-CN" altLang="en-US" sz="1800" b="1" kern="100" dirty="0">
                        <a:solidFill>
                          <a:srgbClr val="595959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6464">
                <a:tc rowSpan="8">
                  <a:txBody>
                    <a:bodyPr/>
                    <a:lstStyle/>
                    <a:p>
                      <a:pPr marL="0" indent="0" algn="ctr" defTabSz="1219200" rtl="0" eaLnBrk="1" latinLnBrk="0" hangingPunct="1">
                        <a:spcAft>
                          <a:spcPts val="0"/>
                        </a:spcAft>
                      </a:pPr>
                      <a:r>
                        <a:rPr lang="zh-CN" altLang="en-US" sz="18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属性</a:t>
                      </a:r>
                      <a:endParaRPr lang="zh-CN" altLang="en-US" sz="1800" b="0" kern="100" dirty="0">
                        <a:solidFill>
                          <a:srgbClr val="595959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1219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6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search</a:t>
                      </a:r>
                      <a:endParaRPr lang="zh-CN" altLang="en-US" sz="1600" b="0" kern="100" dirty="0">
                        <a:solidFill>
                          <a:srgbClr val="595959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1219200" rtl="0" eaLnBrk="1" latinLnBrk="0" hangingPunct="1">
                        <a:spcAft>
                          <a:spcPts val="0"/>
                        </a:spcAft>
                      </a:pPr>
                      <a:r>
                        <a:rPr lang="zh-CN" altLang="zh-CN" sz="16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获取或设置当前</a:t>
                      </a:r>
                      <a:r>
                        <a:rPr lang="en-US" altLang="zh-CN" sz="16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URL</a:t>
                      </a:r>
                      <a:r>
                        <a:rPr lang="zh-CN" altLang="zh-CN" sz="16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的查询字符串（又称为</a:t>
                      </a:r>
                      <a:r>
                        <a:rPr lang="en-US" altLang="zh-CN" sz="16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URL</a:t>
                      </a:r>
                      <a:r>
                        <a:rPr lang="zh-CN" altLang="zh-CN" sz="16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参数），即</a:t>
                      </a:r>
                      <a:r>
                        <a:rPr lang="en-US" altLang="zh-CN" sz="16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URL</a:t>
                      </a:r>
                      <a:r>
                        <a:rPr lang="zh-CN" altLang="zh-CN" sz="16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中“</a:t>
                      </a:r>
                      <a:r>
                        <a:rPr lang="en-US" altLang="zh-CN" sz="16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?</a:t>
                      </a:r>
                      <a:r>
                        <a:rPr lang="zh-CN" altLang="zh-CN" sz="16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”之后的部分</a:t>
                      </a:r>
                      <a:endParaRPr lang="zh-CN" altLang="en-US" sz="1600" b="0" kern="100" dirty="0">
                        <a:solidFill>
                          <a:srgbClr val="595959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778534"/>
                  </a:ext>
                </a:extLst>
              </a:tr>
              <a:tr h="33086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defTabSz="1219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6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hash</a:t>
                      </a:r>
                      <a:endParaRPr lang="zh-CN" altLang="en-US" sz="1600" b="0" kern="100" dirty="0">
                        <a:solidFill>
                          <a:srgbClr val="595959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1219200" rtl="0" eaLnBrk="1" latinLnBrk="0" hangingPunct="1">
                        <a:spcAft>
                          <a:spcPts val="0"/>
                        </a:spcAft>
                      </a:pPr>
                      <a:r>
                        <a:rPr lang="zh-CN" altLang="zh-CN" sz="16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获取当前</a:t>
                      </a:r>
                      <a:r>
                        <a:rPr lang="en-US" altLang="zh-CN" sz="16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URL</a:t>
                      </a:r>
                      <a:r>
                        <a:rPr lang="zh-CN" altLang="zh-CN" sz="16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的锚点部分（从“</a:t>
                      </a:r>
                      <a:r>
                        <a:rPr lang="en-US" altLang="zh-CN" sz="16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#</a:t>
                      </a:r>
                      <a:r>
                        <a:rPr lang="zh-CN" altLang="zh-CN" sz="16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”开始的部分）</a:t>
                      </a:r>
                      <a:endParaRPr lang="zh-CN" altLang="en-US" sz="1600" b="0" kern="100" dirty="0">
                        <a:solidFill>
                          <a:srgbClr val="595959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9121221"/>
                  </a:ext>
                </a:extLst>
              </a:tr>
              <a:tr h="33086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defTabSz="1219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6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host</a:t>
                      </a:r>
                      <a:endParaRPr lang="zh-CN" altLang="en-US" sz="1600" b="0" kern="100" dirty="0">
                        <a:solidFill>
                          <a:srgbClr val="595959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1219200" rtl="0" eaLnBrk="1" latinLnBrk="0" hangingPunct="1">
                        <a:spcAft>
                          <a:spcPts val="0"/>
                        </a:spcAft>
                      </a:pPr>
                      <a:r>
                        <a:rPr lang="zh-CN" altLang="zh-CN" sz="16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获取当前</a:t>
                      </a:r>
                      <a:r>
                        <a:rPr lang="en-US" altLang="zh-CN" sz="16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URL</a:t>
                      </a:r>
                      <a:r>
                        <a:rPr lang="zh-CN" altLang="zh-CN" sz="16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的主机名和端口</a:t>
                      </a:r>
                      <a:endParaRPr lang="zh-CN" altLang="en-US" sz="1600" b="0" kern="100" dirty="0">
                        <a:solidFill>
                          <a:srgbClr val="595959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4708951"/>
                  </a:ext>
                </a:extLst>
              </a:tr>
              <a:tr h="33086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defTabSz="1219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6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hostname</a:t>
                      </a:r>
                      <a:endParaRPr lang="zh-CN" altLang="en-US" sz="1600" b="0" kern="100" dirty="0">
                        <a:solidFill>
                          <a:srgbClr val="595959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1219200" rtl="0" eaLnBrk="1" latinLnBrk="0" hangingPunct="1">
                        <a:spcAft>
                          <a:spcPts val="0"/>
                        </a:spcAft>
                      </a:pPr>
                      <a:r>
                        <a:rPr lang="zh-CN" altLang="zh-CN" sz="16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获取当前</a:t>
                      </a:r>
                      <a:r>
                        <a:rPr lang="en-US" altLang="zh-CN" sz="16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URL</a:t>
                      </a:r>
                      <a:r>
                        <a:rPr lang="zh-CN" altLang="zh-CN" sz="16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的主机名</a:t>
                      </a:r>
                      <a:endParaRPr lang="zh-CN" altLang="en-US" sz="1600" b="0" kern="100" dirty="0">
                        <a:solidFill>
                          <a:srgbClr val="595959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6635506"/>
                  </a:ext>
                </a:extLst>
              </a:tr>
              <a:tr h="33086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defTabSz="12192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600" b="0" kern="100" dirty="0" err="1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href</a:t>
                      </a:r>
                      <a:endParaRPr lang="zh-CN" altLang="en-US" sz="1600" b="0" kern="100" dirty="0">
                        <a:solidFill>
                          <a:srgbClr val="595959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1219200" rtl="0" eaLnBrk="1" latinLnBrk="0" hangingPunct="1">
                        <a:spcAft>
                          <a:spcPts val="0"/>
                        </a:spcAft>
                      </a:pPr>
                      <a:r>
                        <a:rPr lang="zh-CN" altLang="zh-CN" sz="16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获取当前</a:t>
                      </a:r>
                      <a:r>
                        <a:rPr lang="en-US" altLang="zh-CN" sz="16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URL</a:t>
                      </a:r>
                      <a:endParaRPr lang="zh-CN" altLang="en-US" sz="1600" b="0" kern="100" dirty="0">
                        <a:solidFill>
                          <a:srgbClr val="595959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3574352"/>
                  </a:ext>
                </a:extLst>
              </a:tr>
              <a:tr h="33086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19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pathname</a:t>
                      </a:r>
                      <a:endParaRPr lang="zh-CN" altLang="en-US" sz="1600" b="0" kern="100" dirty="0" smtClean="0">
                        <a:solidFill>
                          <a:srgbClr val="595959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1219200" rtl="0" eaLnBrk="1" latinLnBrk="0" hangingPunct="1">
                        <a:spcAft>
                          <a:spcPts val="0"/>
                        </a:spcAft>
                      </a:pPr>
                      <a:r>
                        <a:rPr lang="zh-CN" altLang="zh-CN" sz="16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获取当前</a:t>
                      </a:r>
                      <a:r>
                        <a:rPr lang="en-US" altLang="zh-CN" sz="16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URL</a:t>
                      </a:r>
                      <a:r>
                        <a:rPr lang="zh-CN" altLang="zh-CN" sz="16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中的路径名</a:t>
                      </a:r>
                      <a:endParaRPr lang="zh-CN" altLang="en-US" sz="1600" b="0" kern="100" dirty="0">
                        <a:solidFill>
                          <a:srgbClr val="595959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377919"/>
                  </a:ext>
                </a:extLst>
              </a:tr>
              <a:tr h="33086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19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port</a:t>
                      </a:r>
                      <a:endParaRPr lang="zh-CN" altLang="en-US" sz="1600" b="0" kern="100" dirty="0" smtClean="0">
                        <a:solidFill>
                          <a:srgbClr val="595959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1219200" rtl="0" eaLnBrk="1" latinLnBrk="0" hangingPunct="1">
                        <a:spcAft>
                          <a:spcPts val="0"/>
                        </a:spcAft>
                      </a:pPr>
                      <a:r>
                        <a:rPr lang="zh-CN" altLang="zh-CN" sz="16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获取当前</a:t>
                      </a:r>
                      <a:r>
                        <a:rPr lang="en-US" altLang="zh-CN" sz="16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URL</a:t>
                      </a:r>
                      <a:r>
                        <a:rPr lang="zh-CN" altLang="zh-CN" sz="16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中的端口号</a:t>
                      </a:r>
                      <a:endParaRPr lang="zh-CN" altLang="en-US" sz="1600" b="0" kern="100" dirty="0">
                        <a:solidFill>
                          <a:srgbClr val="595959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1214123"/>
                  </a:ext>
                </a:extLst>
              </a:tr>
              <a:tr h="33086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19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protocol</a:t>
                      </a:r>
                      <a:endParaRPr lang="zh-CN" altLang="en-US" sz="1600" b="0" kern="100" dirty="0" smtClean="0">
                        <a:solidFill>
                          <a:srgbClr val="595959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1219200" rtl="0" eaLnBrk="1" latinLnBrk="0" hangingPunct="1">
                        <a:spcAft>
                          <a:spcPts val="0"/>
                        </a:spcAft>
                      </a:pPr>
                      <a:r>
                        <a:rPr lang="zh-CN" altLang="zh-CN" sz="16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获取当前</a:t>
                      </a:r>
                      <a:r>
                        <a:rPr lang="en-US" altLang="zh-CN" sz="16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URL</a:t>
                      </a:r>
                      <a:r>
                        <a:rPr lang="zh-CN" altLang="zh-CN" sz="16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协议</a:t>
                      </a:r>
                      <a:endParaRPr lang="zh-CN" altLang="en-US" sz="1600" b="0" kern="100" dirty="0">
                        <a:solidFill>
                          <a:srgbClr val="595959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7027032"/>
                  </a:ext>
                </a:extLst>
              </a:tr>
              <a:tr h="293825">
                <a:tc rowSpan="3">
                  <a:txBody>
                    <a:bodyPr/>
                    <a:lstStyle/>
                    <a:p>
                      <a:pPr marL="0" indent="0" algn="ctr" defTabSz="1219200" rtl="0" eaLnBrk="1" latinLnBrk="0" hangingPunct="1">
                        <a:spcAft>
                          <a:spcPts val="0"/>
                        </a:spcAft>
                      </a:pPr>
                      <a:r>
                        <a:rPr lang="zh-CN" altLang="en-US" sz="18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方法</a:t>
                      </a:r>
                      <a:endParaRPr lang="zh-CN" altLang="en-US" sz="1800" b="0" kern="100" dirty="0">
                        <a:solidFill>
                          <a:srgbClr val="595959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assign()</a:t>
                      </a:r>
                      <a:endParaRPr lang="zh-CN" altLang="en-US" sz="1600" b="0" kern="100" dirty="0">
                        <a:solidFill>
                          <a:srgbClr val="595959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1219200" rtl="0" eaLnBrk="1" latinLnBrk="0" hangingPunct="1">
                        <a:spcAft>
                          <a:spcPts val="0"/>
                        </a:spcAft>
                      </a:pPr>
                      <a:r>
                        <a:rPr lang="zh-CN" altLang="zh-CN" sz="16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触发窗口加载并显示指定</a:t>
                      </a:r>
                      <a:r>
                        <a:rPr lang="en-US" altLang="zh-CN" sz="16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URL</a:t>
                      </a:r>
                      <a:r>
                        <a:rPr lang="zh-CN" altLang="zh-CN" sz="16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的内容</a:t>
                      </a:r>
                      <a:endParaRPr lang="zh-CN" altLang="en-US" sz="1600" b="0" kern="100" dirty="0">
                        <a:solidFill>
                          <a:srgbClr val="595959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0076697"/>
                  </a:ext>
                </a:extLst>
              </a:tr>
              <a:tr h="341747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19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replace()</a:t>
                      </a:r>
                      <a:endParaRPr lang="zh-CN" altLang="en-US" sz="1600" b="0" kern="100" dirty="0">
                        <a:solidFill>
                          <a:srgbClr val="595959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1219200" rtl="0" eaLnBrk="1" latinLnBrk="0" hangingPunct="1">
                        <a:spcAft>
                          <a:spcPts val="0"/>
                        </a:spcAft>
                      </a:pPr>
                      <a:r>
                        <a:rPr lang="zh-CN" altLang="zh-CN" sz="16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用给定的</a:t>
                      </a:r>
                      <a:r>
                        <a:rPr lang="en-US" altLang="zh-CN" sz="16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URL</a:t>
                      </a:r>
                      <a:r>
                        <a:rPr lang="zh-CN" altLang="zh-CN" sz="16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来替换当前的资源</a:t>
                      </a:r>
                      <a:endParaRPr lang="zh-CN" altLang="en-US" sz="1600" b="0" kern="100" dirty="0">
                        <a:solidFill>
                          <a:srgbClr val="595959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6273857"/>
                  </a:ext>
                </a:extLst>
              </a:tr>
              <a:tr h="44899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19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reload()</a:t>
                      </a:r>
                      <a:endParaRPr lang="zh-CN" altLang="en-US" sz="1600" b="0" kern="100" dirty="0">
                        <a:solidFill>
                          <a:srgbClr val="595959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1219200" rtl="0" eaLnBrk="1" latinLnBrk="0" hangingPunct="1">
                        <a:spcAft>
                          <a:spcPts val="0"/>
                        </a:spcAft>
                      </a:pPr>
                      <a:r>
                        <a:rPr lang="zh-CN" altLang="zh-CN" sz="16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刷新当前页面</a:t>
                      </a:r>
                      <a:endParaRPr lang="zh-CN" altLang="en-US" sz="1600" b="0" kern="100" dirty="0">
                        <a:solidFill>
                          <a:srgbClr val="595959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3772327"/>
                  </a:ext>
                </a:extLst>
              </a:tr>
            </a:tbl>
          </a:graphicData>
        </a:graphic>
      </p:graphicFrame>
      <p:sp>
        <p:nvSpPr>
          <p:cNvPr id="8" name="Title 1"/>
          <p:cNvSpPr txBox="1"/>
          <p:nvPr/>
        </p:nvSpPr>
        <p:spPr>
          <a:xfrm>
            <a:off x="1143690" y="266995"/>
            <a:ext cx="5239548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8.2.2  location</a:t>
            </a:r>
            <a:r>
              <a:rPr lang="zh-CN" alt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对象</a:t>
            </a:r>
            <a:endParaRPr lang="zh-CN" alt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18551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/>
          <p:nvPr/>
        </p:nvSpPr>
        <p:spPr>
          <a:xfrm>
            <a:off x="1143690" y="266995"/>
            <a:ext cx="5239548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8.2.2  location</a:t>
            </a:r>
            <a:r>
              <a:rPr lang="zh-CN" alt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对象</a:t>
            </a:r>
            <a:endParaRPr lang="zh-CN" alt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C37C7476-70A0-45CA-ACD1-7CDA8E61E8F9}"/>
              </a:ext>
            </a:extLst>
          </p:cNvPr>
          <p:cNvSpPr txBox="1"/>
          <p:nvPr/>
        </p:nvSpPr>
        <p:spPr>
          <a:xfrm>
            <a:off x="1054645" y="1125538"/>
            <a:ext cx="10419861" cy="32085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location</a:t>
            </a:r>
            <a:r>
              <a:rPr lang="zh-CN" altLang="en-US" sz="2000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对象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常用属性和方法的说明如下。</a:t>
            </a:r>
            <a:endParaRPr lang="en-US" altLang="zh-CN" sz="2000" dirty="0" smtClean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>
              <a:lnSpc>
                <a:spcPct val="150000"/>
              </a:lnSpc>
            </a:pPr>
            <a:endParaRPr lang="en-US" altLang="zh-CN" sz="500" dirty="0" smtClean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zh-CN" sz="2000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search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属性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通常用于在向服务器查询信息时传入查询条件，如页码、搜索的关键字、排序方式等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；</a:t>
            </a:r>
            <a:endParaRPr lang="en-US" altLang="zh-CN" sz="2000" dirty="0" smtClean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>
              <a:lnSpc>
                <a:spcPct val="150000"/>
              </a:lnSpc>
            </a:pPr>
            <a:endParaRPr lang="en-US" altLang="zh-CN" sz="1000" dirty="0" smtClean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zh-CN" sz="2000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reload</a:t>
            </a:r>
            <a:r>
              <a:rPr lang="en-US" altLang="zh-CN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()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方法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只有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1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个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可选</a:t>
            </a:r>
            <a:r>
              <a:rPr lang="zh-CN" altLang="en-US" sz="2000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参数</a:t>
            </a:r>
            <a:r>
              <a:rPr lang="en-US" altLang="zh-CN" sz="2000" dirty="0" err="1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forceReload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，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它是一个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布尔值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，当值为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true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时，将强制浏览器从服务器加载页面资源，当值为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false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或者未传参时，浏览器则可能从缓存中读取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页面。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6F50A5FC-EF7B-42D2-86B4-B769A325ACB0}"/>
              </a:ext>
            </a:extLst>
          </p:cNvPr>
          <p:cNvSpPr txBox="1"/>
          <p:nvPr/>
        </p:nvSpPr>
        <p:spPr>
          <a:xfrm>
            <a:off x="1863822" y="4728989"/>
            <a:ext cx="9289033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assign()</a:t>
            </a:r>
            <a:r>
              <a:rPr lang="zh-CN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在打开指定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URL</a:t>
            </a:r>
            <a:r>
              <a:rPr lang="zh-CN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时，会生成一条新的历史记录，而</a:t>
            </a:r>
            <a:r>
              <a:rPr lang="en-US" altLang="zh-CN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replace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()</a:t>
            </a:r>
            <a:r>
              <a:rPr lang="zh-CN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方法</a:t>
            </a:r>
            <a:r>
              <a:rPr lang="zh-CN" altLang="zh-CN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不会生成</a:t>
            </a:r>
            <a:r>
              <a:rPr lang="zh-CN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新的记录，并且在调用</a:t>
            </a:r>
            <a:r>
              <a:rPr lang="en-US" altLang="zh-CN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replace()</a:t>
            </a:r>
            <a:r>
              <a:rPr lang="zh-CN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方法后，用户不能返回到前一个页面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: 圆角 1">
            <a:extLst>
              <a:ext uri="{FF2B5EF4-FFF2-40B4-BE49-F238E27FC236}">
                <a16:creationId xmlns:a16="http://schemas.microsoft.com/office/drawing/2014/main" id="{C16976FD-133A-4B29-873B-D43174BA2570}"/>
              </a:ext>
            </a:extLst>
          </p:cNvPr>
          <p:cNvSpPr/>
          <p:nvPr/>
        </p:nvSpPr>
        <p:spPr>
          <a:xfrm>
            <a:off x="1260479" y="4715349"/>
            <a:ext cx="10009112" cy="1101311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595959"/>
              </a:solidFill>
            </a:endParaRPr>
          </a:p>
        </p:txBody>
      </p:sp>
      <p:sp>
        <p:nvSpPr>
          <p:cNvPr id="11" name="流程图: 资料带 10">
            <a:extLst>
              <a:ext uri="{FF2B5EF4-FFF2-40B4-BE49-F238E27FC236}">
                <a16:creationId xmlns:a16="http://schemas.microsoft.com/office/drawing/2014/main" id="{1279245D-C2B0-409E-B36F-08E7547D0952}"/>
              </a:ext>
            </a:extLst>
          </p:cNvPr>
          <p:cNvSpPr/>
          <p:nvPr/>
        </p:nvSpPr>
        <p:spPr>
          <a:xfrm>
            <a:off x="1061491" y="4499325"/>
            <a:ext cx="775053" cy="504056"/>
          </a:xfrm>
          <a:prstGeom prst="flowChartPunchedTape">
            <a:avLst/>
          </a:prstGeom>
          <a:solidFill>
            <a:srgbClr val="1369B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Tip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06399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4"/>
          <p:cNvSpPr txBox="1"/>
          <p:nvPr/>
        </p:nvSpPr>
        <p:spPr>
          <a:xfrm>
            <a:off x="815308" y="572758"/>
            <a:ext cx="4775842" cy="662532"/>
          </a:xfrm>
          <a:prstGeom prst="rect">
            <a:avLst/>
          </a:prstGeom>
        </p:spPr>
        <p:txBody>
          <a:bodyPr lIns="121917" tIns="60958" rIns="121917" bIns="60958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CN" altLang="en-US" b="1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学习目标</a:t>
            </a:r>
            <a:r>
              <a:rPr lang="en-US" altLang="zh-CN" b="1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/</a:t>
            </a:r>
            <a:r>
              <a:rPr lang="en-US" altLang="zh-CN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Target</a:t>
            </a:r>
            <a:endParaRPr lang="en-GB" altLang="zh-CN" dirty="0">
              <a:solidFill>
                <a:srgbClr val="1369B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grpSp>
        <p:nvGrpSpPr>
          <p:cNvPr id="80" name="组合 79"/>
          <p:cNvGrpSpPr/>
          <p:nvPr/>
        </p:nvGrpSpPr>
        <p:grpSpPr>
          <a:xfrm>
            <a:off x="1220597" y="1701602"/>
            <a:ext cx="9721080" cy="688075"/>
            <a:chOff x="960809" y="1800500"/>
            <a:chExt cx="5471124" cy="515937"/>
          </a:xfrm>
        </p:grpSpPr>
        <p:sp>
          <p:nvSpPr>
            <p:cNvPr id="81" name="Pentagon 3"/>
            <p:cNvSpPr/>
            <p:nvPr/>
          </p:nvSpPr>
          <p:spPr bwMode="auto">
            <a:xfrm>
              <a:off x="960809" y="1800500"/>
              <a:ext cx="5471124" cy="515937"/>
            </a:xfrm>
            <a:prstGeom prst="homePlat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20000"/>
                </a:lnSpc>
                <a:defRPr/>
              </a:pPr>
              <a:r>
                <a:rPr lang="zh-CN" altLang="en-US" sz="2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     </a:t>
              </a:r>
              <a:r>
                <a:rPr lang="zh-CN" altLang="en-US" sz="2000" dirty="0">
                  <a:solidFill>
                    <a:srgbClr val="59595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 </a:t>
              </a:r>
              <a:r>
                <a:rPr lang="zh-CN" altLang="en-US" sz="2000" dirty="0" smtClean="0">
                  <a:solidFill>
                    <a:srgbClr val="59595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了解</a:t>
              </a:r>
              <a:r>
                <a:rPr lang="en-US" altLang="zh-CN" sz="2000" dirty="0">
                  <a:solidFill>
                    <a:srgbClr val="1369B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BOM</a:t>
              </a:r>
              <a:r>
                <a:rPr lang="zh-CN" altLang="en-US" sz="2000" dirty="0">
                  <a:solidFill>
                    <a:srgbClr val="1369B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的概念</a:t>
              </a:r>
              <a:r>
                <a:rPr lang="zh-CN" altLang="en-US" sz="2000" dirty="0">
                  <a:solidFill>
                    <a:srgbClr val="59595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，能够说出</a:t>
              </a:r>
              <a:r>
                <a:rPr lang="en-US" altLang="zh-CN" sz="2000" dirty="0">
                  <a:solidFill>
                    <a:srgbClr val="1369B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BOM</a:t>
              </a:r>
              <a:r>
                <a:rPr lang="zh-CN" altLang="en-US" sz="2000" dirty="0">
                  <a:solidFill>
                    <a:srgbClr val="1369B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的作用</a:t>
              </a:r>
            </a:p>
          </p:txBody>
        </p:sp>
        <p:sp>
          <p:nvSpPr>
            <p:cNvPr id="82" name="MH_Others_1"/>
            <p:cNvSpPr/>
            <p:nvPr/>
          </p:nvSpPr>
          <p:spPr bwMode="auto">
            <a:xfrm>
              <a:off x="985222" y="1800500"/>
              <a:ext cx="82550" cy="515937"/>
            </a:xfrm>
            <a:custGeom>
              <a:avLst/>
              <a:gdLst>
                <a:gd name="connsiteX0" fmla="*/ 0 w 3276600"/>
                <a:gd name="connsiteY0" fmla="*/ 6311900 h 6311900"/>
                <a:gd name="connsiteX1" fmla="*/ 0 w 3276600"/>
                <a:gd name="connsiteY1" fmla="*/ 0 h 6311900"/>
                <a:gd name="connsiteX2" fmla="*/ 3276600 w 3276600"/>
                <a:gd name="connsiteY2" fmla="*/ 0 h 6311900"/>
                <a:gd name="connsiteX0-1" fmla="*/ 0 w 0"/>
                <a:gd name="connsiteY0-2" fmla="*/ 6311900 h 6311900"/>
                <a:gd name="connsiteX1-3" fmla="*/ 0 w 0"/>
                <a:gd name="connsiteY1-4" fmla="*/ 0 h 6311900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</a:cxnLst>
              <a:rect l="l" t="t" r="r" b="b"/>
              <a:pathLst>
                <a:path h="6311900">
                  <a:moveTo>
                    <a:pt x="0" y="6311900"/>
                  </a:moveTo>
                  <a:lnTo>
                    <a:pt x="0" y="0"/>
                  </a:lnTo>
                </a:path>
              </a:pathLst>
            </a:custGeom>
            <a:noFill/>
            <a:ln w="19050">
              <a:solidFill>
                <a:srgbClr val="1369B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 sz="2500">
                <a:solidFill>
                  <a:schemeClr val="bg1">
                    <a:lumMod val="50000"/>
                  </a:schemeClr>
                </a:solidFill>
                <a:latin typeface="Source Han Sans K Bold" panose="020B0800000000000000" pitchFamily="34" charset="-128"/>
                <a:ea typeface="Source Han Sans K Bold" panose="020B0800000000000000" pitchFamily="34" charset="-128"/>
                <a:sym typeface="Source Han Sans K Bold" panose="020B0800000000000000" pitchFamily="34" charset="-128"/>
              </a:endParaRPr>
            </a:p>
          </p:txBody>
        </p:sp>
      </p:grpSp>
      <p:grpSp>
        <p:nvGrpSpPr>
          <p:cNvPr id="83" name="组合 82"/>
          <p:cNvGrpSpPr/>
          <p:nvPr/>
        </p:nvGrpSpPr>
        <p:grpSpPr>
          <a:xfrm>
            <a:off x="1198662" y="2671822"/>
            <a:ext cx="9709797" cy="685962"/>
            <a:chOff x="950611" y="2570435"/>
            <a:chExt cx="5437064" cy="514352"/>
          </a:xfrm>
        </p:grpSpPr>
        <p:sp>
          <p:nvSpPr>
            <p:cNvPr id="84" name="Pentagon 5"/>
            <p:cNvSpPr/>
            <p:nvPr/>
          </p:nvSpPr>
          <p:spPr bwMode="auto">
            <a:xfrm>
              <a:off x="950611" y="2570435"/>
              <a:ext cx="5437064" cy="514350"/>
            </a:xfrm>
            <a:prstGeom prst="homePlat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20000"/>
                </a:lnSpc>
                <a:defRPr/>
              </a:pPr>
              <a:r>
                <a:rPr lang="zh-CN" altLang="en-US" sz="2000" dirty="0">
                  <a:solidFill>
                    <a:srgbClr val="59595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      </a:t>
              </a:r>
              <a:r>
                <a:rPr lang="zh-CN" altLang="en-US" sz="2000" dirty="0" smtClean="0">
                  <a:solidFill>
                    <a:srgbClr val="59595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掌握</a:t>
              </a:r>
              <a:r>
                <a:rPr lang="en-US" altLang="zh-CN" sz="2000" dirty="0" smtClean="0">
                  <a:solidFill>
                    <a:srgbClr val="1369B3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BOM</a:t>
              </a:r>
              <a:r>
                <a:rPr lang="zh-CN" altLang="en-US" sz="2000" dirty="0">
                  <a:solidFill>
                    <a:srgbClr val="1369B3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对象的使用</a:t>
              </a:r>
              <a:r>
                <a:rPr lang="zh-CN" altLang="en-US" sz="2000" dirty="0">
                  <a:solidFill>
                    <a:srgbClr val="59595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，能够通过</a:t>
              </a:r>
              <a:r>
                <a:rPr lang="en-US" altLang="zh-CN" sz="2000" dirty="0">
                  <a:solidFill>
                    <a:srgbClr val="1369B3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BOM</a:t>
              </a:r>
              <a:r>
                <a:rPr lang="zh-CN" altLang="en-US" sz="2000" dirty="0">
                  <a:solidFill>
                    <a:srgbClr val="1369B3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对象</a:t>
              </a:r>
              <a:r>
                <a:rPr lang="zh-CN" altLang="en-US" sz="2000" dirty="0">
                  <a:solidFill>
                    <a:srgbClr val="59595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实现浏览器操作</a:t>
              </a:r>
            </a:p>
          </p:txBody>
        </p:sp>
        <p:sp>
          <p:nvSpPr>
            <p:cNvPr id="85" name="MH_Others_1"/>
            <p:cNvSpPr/>
            <p:nvPr/>
          </p:nvSpPr>
          <p:spPr bwMode="auto">
            <a:xfrm>
              <a:off x="985222" y="2570437"/>
              <a:ext cx="82550" cy="514350"/>
            </a:xfrm>
            <a:custGeom>
              <a:avLst/>
              <a:gdLst>
                <a:gd name="connsiteX0" fmla="*/ 0 w 3276600"/>
                <a:gd name="connsiteY0" fmla="*/ 6311900 h 6311900"/>
                <a:gd name="connsiteX1" fmla="*/ 0 w 3276600"/>
                <a:gd name="connsiteY1" fmla="*/ 0 h 6311900"/>
                <a:gd name="connsiteX2" fmla="*/ 3276600 w 3276600"/>
                <a:gd name="connsiteY2" fmla="*/ 0 h 6311900"/>
                <a:gd name="connsiteX0-1" fmla="*/ 0 w 0"/>
                <a:gd name="connsiteY0-2" fmla="*/ 6311900 h 6311900"/>
                <a:gd name="connsiteX1-3" fmla="*/ 0 w 0"/>
                <a:gd name="connsiteY1-4" fmla="*/ 0 h 6311900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</a:cxnLst>
              <a:rect l="l" t="t" r="r" b="b"/>
              <a:pathLst>
                <a:path h="6311900">
                  <a:moveTo>
                    <a:pt x="0" y="6311900"/>
                  </a:moveTo>
                  <a:lnTo>
                    <a:pt x="0" y="0"/>
                  </a:lnTo>
                </a:path>
              </a:pathLst>
            </a:custGeom>
            <a:noFill/>
            <a:ln w="19050">
              <a:solidFill>
                <a:srgbClr val="1369B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 sz="2500">
                <a:solidFill>
                  <a:schemeClr val="bg1">
                    <a:lumMod val="50000"/>
                  </a:schemeClr>
                </a:solidFill>
                <a:latin typeface="Source Han Sans K Bold" panose="020B0800000000000000" pitchFamily="34" charset="-128"/>
                <a:ea typeface="Source Han Sans K Bold" panose="020B0800000000000000" pitchFamily="34" charset="-128"/>
                <a:sym typeface="Source Han Sans K Bold" panose="020B0800000000000000" pitchFamily="34" charset="-128"/>
              </a:endParaRPr>
            </a:p>
          </p:txBody>
        </p:sp>
      </p:grpSp>
      <p:grpSp>
        <p:nvGrpSpPr>
          <p:cNvPr id="86" name="组合 85"/>
          <p:cNvGrpSpPr/>
          <p:nvPr/>
        </p:nvGrpSpPr>
        <p:grpSpPr>
          <a:xfrm>
            <a:off x="1243220" y="3639933"/>
            <a:ext cx="9698457" cy="688077"/>
            <a:chOff x="978872" y="3338787"/>
            <a:chExt cx="5437064" cy="515938"/>
          </a:xfrm>
        </p:grpSpPr>
        <p:sp>
          <p:nvSpPr>
            <p:cNvPr id="87" name="Pentagon 6"/>
            <p:cNvSpPr/>
            <p:nvPr/>
          </p:nvSpPr>
          <p:spPr bwMode="auto">
            <a:xfrm>
              <a:off x="978872" y="3338787"/>
              <a:ext cx="5437064" cy="515938"/>
            </a:xfrm>
            <a:prstGeom prst="homePlat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20000"/>
                </a:lnSpc>
                <a:defRPr/>
              </a:pPr>
              <a:r>
                <a:rPr lang="zh-CN" altLang="en-US" sz="2000" dirty="0">
                  <a:solidFill>
                    <a:srgbClr val="59595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      </a:t>
              </a:r>
              <a:r>
                <a:rPr lang="zh-CN" altLang="en-US" sz="2000" dirty="0" smtClean="0">
                  <a:solidFill>
                    <a:srgbClr val="59595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掌握</a:t>
              </a:r>
              <a:r>
                <a:rPr lang="zh-CN" altLang="en-US" sz="2000" dirty="0" smtClean="0">
                  <a:solidFill>
                    <a:srgbClr val="1369B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窗口</a:t>
              </a:r>
              <a:r>
                <a:rPr lang="zh-CN" altLang="en-US" sz="2000" dirty="0">
                  <a:solidFill>
                    <a:srgbClr val="1369B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事件的使用</a:t>
              </a:r>
              <a:r>
                <a:rPr lang="zh-CN" altLang="en-US" sz="2000" dirty="0">
                  <a:solidFill>
                    <a:srgbClr val="59595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，能够在</a:t>
              </a:r>
              <a:r>
                <a:rPr lang="zh-CN" altLang="en-US" sz="2000" dirty="0">
                  <a:solidFill>
                    <a:srgbClr val="1369B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窗口加载</a:t>
              </a:r>
              <a:r>
                <a:rPr lang="zh-CN" altLang="en-US" sz="2000" dirty="0" smtClean="0">
                  <a:solidFill>
                    <a:srgbClr val="59595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、</a:t>
              </a:r>
              <a:r>
                <a:rPr lang="zh-CN" altLang="en-US" sz="2000" dirty="0" smtClean="0">
                  <a:solidFill>
                    <a:srgbClr val="1369B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卸载</a:t>
              </a:r>
              <a:r>
                <a:rPr lang="zh-CN" altLang="en-US" sz="2000" dirty="0" smtClean="0">
                  <a:solidFill>
                    <a:srgbClr val="59595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或</a:t>
              </a:r>
              <a:r>
                <a:rPr lang="zh-CN" altLang="en-US" sz="2000" dirty="0" smtClean="0">
                  <a:solidFill>
                    <a:srgbClr val="1369B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改变</a:t>
              </a:r>
              <a:r>
                <a:rPr lang="zh-CN" altLang="en-US" sz="2000" dirty="0">
                  <a:solidFill>
                    <a:srgbClr val="1369B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大小</a:t>
              </a:r>
              <a:r>
                <a:rPr lang="zh-CN" altLang="en-US" sz="2000" dirty="0">
                  <a:solidFill>
                    <a:srgbClr val="59595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时执行特定的代码</a:t>
              </a:r>
            </a:p>
          </p:txBody>
        </p:sp>
        <p:sp>
          <p:nvSpPr>
            <p:cNvPr id="88" name="MH_Others_1"/>
            <p:cNvSpPr/>
            <p:nvPr/>
          </p:nvSpPr>
          <p:spPr bwMode="auto">
            <a:xfrm>
              <a:off x="985222" y="3338787"/>
              <a:ext cx="82550" cy="515938"/>
            </a:xfrm>
            <a:custGeom>
              <a:avLst/>
              <a:gdLst>
                <a:gd name="connsiteX0" fmla="*/ 0 w 3276600"/>
                <a:gd name="connsiteY0" fmla="*/ 6311900 h 6311900"/>
                <a:gd name="connsiteX1" fmla="*/ 0 w 3276600"/>
                <a:gd name="connsiteY1" fmla="*/ 0 h 6311900"/>
                <a:gd name="connsiteX2" fmla="*/ 3276600 w 3276600"/>
                <a:gd name="connsiteY2" fmla="*/ 0 h 6311900"/>
                <a:gd name="connsiteX0-1" fmla="*/ 0 w 0"/>
                <a:gd name="connsiteY0-2" fmla="*/ 6311900 h 6311900"/>
                <a:gd name="connsiteX1-3" fmla="*/ 0 w 0"/>
                <a:gd name="connsiteY1-4" fmla="*/ 0 h 6311900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</a:cxnLst>
              <a:rect l="l" t="t" r="r" b="b"/>
              <a:pathLst>
                <a:path h="6311900">
                  <a:moveTo>
                    <a:pt x="0" y="6311900"/>
                  </a:moveTo>
                  <a:lnTo>
                    <a:pt x="0" y="0"/>
                  </a:lnTo>
                </a:path>
              </a:pathLst>
            </a:custGeom>
            <a:noFill/>
            <a:ln w="19050">
              <a:solidFill>
                <a:srgbClr val="1369B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 sz="2500">
                <a:solidFill>
                  <a:schemeClr val="bg1">
                    <a:lumMod val="50000"/>
                  </a:schemeClr>
                </a:solidFill>
                <a:latin typeface="Source Han Sans K Bold" panose="020B0800000000000000" pitchFamily="34" charset="-128"/>
                <a:ea typeface="Source Han Sans K Bold" panose="020B0800000000000000" pitchFamily="34" charset="-128"/>
                <a:sym typeface="Source Han Sans K Bold" panose="020B0800000000000000" pitchFamily="34" charset="-128"/>
              </a:endParaRPr>
            </a:p>
          </p:txBody>
        </p:sp>
      </p:grpSp>
      <p:grpSp>
        <p:nvGrpSpPr>
          <p:cNvPr id="12" name="组合 11">
            <a:extLst>
              <a:ext uri="{FF2B5EF4-FFF2-40B4-BE49-F238E27FC236}">
                <a16:creationId xmlns:a16="http://schemas.microsoft.com/office/drawing/2014/main" id="{C55B7ECE-9BF9-4306-B06D-44E3051C7EF5}"/>
              </a:ext>
            </a:extLst>
          </p:cNvPr>
          <p:cNvGrpSpPr/>
          <p:nvPr/>
        </p:nvGrpSpPr>
        <p:grpSpPr>
          <a:xfrm>
            <a:off x="1246064" y="4610157"/>
            <a:ext cx="9698457" cy="688077"/>
            <a:chOff x="978872" y="3338787"/>
            <a:chExt cx="5437064" cy="515938"/>
          </a:xfrm>
        </p:grpSpPr>
        <p:sp>
          <p:nvSpPr>
            <p:cNvPr id="13" name="Pentagon 6">
              <a:extLst>
                <a:ext uri="{FF2B5EF4-FFF2-40B4-BE49-F238E27FC236}">
                  <a16:creationId xmlns:a16="http://schemas.microsoft.com/office/drawing/2014/main" id="{ADA22A8C-8DFB-42FF-8563-7E9702ECEAE7}"/>
                </a:ext>
              </a:extLst>
            </p:cNvPr>
            <p:cNvSpPr/>
            <p:nvPr/>
          </p:nvSpPr>
          <p:spPr bwMode="auto">
            <a:xfrm>
              <a:off x="978872" y="3338787"/>
              <a:ext cx="5437064" cy="515938"/>
            </a:xfrm>
            <a:prstGeom prst="homePlat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20000"/>
                </a:lnSpc>
                <a:defRPr/>
              </a:pPr>
              <a:r>
                <a:rPr lang="zh-CN" altLang="en-US" sz="2000" dirty="0">
                  <a:solidFill>
                    <a:srgbClr val="59595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     </a:t>
              </a:r>
              <a:r>
                <a:rPr lang="zh-CN" altLang="en-US" sz="2000" dirty="0">
                  <a:solidFill>
                    <a:srgbClr val="1369B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 </a:t>
              </a:r>
              <a:r>
                <a:rPr lang="zh-CN" altLang="en-US" sz="2000" dirty="0" smtClean="0">
                  <a:solidFill>
                    <a:srgbClr val="59595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掌握</a:t>
              </a:r>
              <a:r>
                <a:rPr lang="zh-CN" altLang="en-US" sz="2000" dirty="0" smtClean="0">
                  <a:solidFill>
                    <a:srgbClr val="1369B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定时器</a:t>
              </a:r>
              <a:r>
                <a:rPr lang="zh-CN" altLang="en-US" sz="2000" dirty="0">
                  <a:solidFill>
                    <a:srgbClr val="1369B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方法的使用</a:t>
              </a:r>
              <a:r>
                <a:rPr lang="zh-CN" altLang="en-US" sz="2000" dirty="0">
                  <a:solidFill>
                    <a:srgbClr val="59595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，能够通过</a:t>
              </a:r>
              <a:r>
                <a:rPr lang="zh-CN" altLang="en-US" sz="2000" dirty="0">
                  <a:solidFill>
                    <a:srgbClr val="1369B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定时器</a:t>
              </a:r>
              <a:r>
                <a:rPr lang="zh-CN" altLang="en-US" sz="2000" dirty="0">
                  <a:solidFill>
                    <a:srgbClr val="59595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延迟一段时间执行代码或</a:t>
              </a:r>
              <a:r>
                <a:rPr lang="zh-CN" altLang="en-US" sz="2000" dirty="0">
                  <a:solidFill>
                    <a:srgbClr val="1369B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间歇</a:t>
              </a:r>
              <a:r>
                <a:rPr lang="zh-CN" altLang="en-US" sz="2000" dirty="0">
                  <a:solidFill>
                    <a:srgbClr val="59595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执行代码</a:t>
              </a:r>
            </a:p>
          </p:txBody>
        </p:sp>
        <p:sp>
          <p:nvSpPr>
            <p:cNvPr id="14" name="MH_Others_1">
              <a:extLst>
                <a:ext uri="{FF2B5EF4-FFF2-40B4-BE49-F238E27FC236}">
                  <a16:creationId xmlns:a16="http://schemas.microsoft.com/office/drawing/2014/main" id="{75984091-CA7D-486E-9BDD-4ADCCDD4BD5C}"/>
                </a:ext>
              </a:extLst>
            </p:cNvPr>
            <p:cNvSpPr/>
            <p:nvPr/>
          </p:nvSpPr>
          <p:spPr bwMode="auto">
            <a:xfrm>
              <a:off x="985222" y="3338787"/>
              <a:ext cx="82550" cy="515938"/>
            </a:xfrm>
            <a:custGeom>
              <a:avLst/>
              <a:gdLst>
                <a:gd name="connsiteX0" fmla="*/ 0 w 3276600"/>
                <a:gd name="connsiteY0" fmla="*/ 6311900 h 6311900"/>
                <a:gd name="connsiteX1" fmla="*/ 0 w 3276600"/>
                <a:gd name="connsiteY1" fmla="*/ 0 h 6311900"/>
                <a:gd name="connsiteX2" fmla="*/ 3276600 w 3276600"/>
                <a:gd name="connsiteY2" fmla="*/ 0 h 6311900"/>
                <a:gd name="connsiteX0-1" fmla="*/ 0 w 0"/>
                <a:gd name="connsiteY0-2" fmla="*/ 6311900 h 6311900"/>
                <a:gd name="connsiteX1-3" fmla="*/ 0 w 0"/>
                <a:gd name="connsiteY1-4" fmla="*/ 0 h 6311900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</a:cxnLst>
              <a:rect l="l" t="t" r="r" b="b"/>
              <a:pathLst>
                <a:path h="6311900">
                  <a:moveTo>
                    <a:pt x="0" y="6311900"/>
                  </a:moveTo>
                  <a:lnTo>
                    <a:pt x="0" y="0"/>
                  </a:lnTo>
                </a:path>
              </a:pathLst>
            </a:custGeom>
            <a:noFill/>
            <a:ln w="19050">
              <a:solidFill>
                <a:srgbClr val="1369B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 sz="2500">
                <a:solidFill>
                  <a:schemeClr val="bg1">
                    <a:lumMod val="50000"/>
                  </a:schemeClr>
                </a:solidFill>
                <a:latin typeface="Source Han Sans K Bold" panose="020B0800000000000000" pitchFamily="34" charset="-128"/>
                <a:ea typeface="Source Han Sans K Bold" panose="020B0800000000000000" pitchFamily="34" charset="-128"/>
                <a:sym typeface="Source Han Sans K Bold" panose="020B0800000000000000" pitchFamily="34" charset="-128"/>
              </a:endParaRPr>
            </a:p>
          </p:txBody>
        </p:sp>
      </p:grpSp>
      <p:grpSp>
        <p:nvGrpSpPr>
          <p:cNvPr id="16" name="组合 15">
            <a:extLst>
              <a:ext uri="{FF2B5EF4-FFF2-40B4-BE49-F238E27FC236}">
                <a16:creationId xmlns:a16="http://schemas.microsoft.com/office/drawing/2014/main" id="{C55B7ECE-9BF9-4306-B06D-44E3051C7EF5}"/>
              </a:ext>
            </a:extLst>
          </p:cNvPr>
          <p:cNvGrpSpPr/>
          <p:nvPr/>
        </p:nvGrpSpPr>
        <p:grpSpPr>
          <a:xfrm>
            <a:off x="1252691" y="5599159"/>
            <a:ext cx="9698457" cy="688077"/>
            <a:chOff x="978872" y="3338787"/>
            <a:chExt cx="5437064" cy="515938"/>
          </a:xfrm>
        </p:grpSpPr>
        <p:sp>
          <p:nvSpPr>
            <p:cNvPr id="17" name="Pentagon 6">
              <a:extLst>
                <a:ext uri="{FF2B5EF4-FFF2-40B4-BE49-F238E27FC236}">
                  <a16:creationId xmlns:a16="http://schemas.microsoft.com/office/drawing/2014/main" id="{ADA22A8C-8DFB-42FF-8563-7E9702ECEAE7}"/>
                </a:ext>
              </a:extLst>
            </p:cNvPr>
            <p:cNvSpPr/>
            <p:nvPr/>
          </p:nvSpPr>
          <p:spPr bwMode="auto">
            <a:xfrm>
              <a:off x="978872" y="3338787"/>
              <a:ext cx="5437064" cy="515938"/>
            </a:xfrm>
            <a:prstGeom prst="homePlat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20000"/>
                </a:lnSpc>
                <a:defRPr/>
              </a:pPr>
              <a:r>
                <a:rPr lang="zh-CN" altLang="en-US" sz="2000" dirty="0">
                  <a:solidFill>
                    <a:srgbClr val="59595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     </a:t>
              </a:r>
              <a:r>
                <a:rPr lang="zh-CN" altLang="en-US" sz="2000" dirty="0">
                  <a:solidFill>
                    <a:srgbClr val="1369B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 </a:t>
              </a:r>
              <a:r>
                <a:rPr lang="zh-CN" altLang="en-US" sz="2000" dirty="0" smtClean="0">
                  <a:solidFill>
                    <a:srgbClr val="59595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熟悉</a:t>
              </a:r>
              <a:r>
                <a:rPr lang="zh-CN" altLang="en-US" sz="2000" dirty="0" smtClean="0">
                  <a:solidFill>
                    <a:srgbClr val="1369B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同步</a:t>
              </a:r>
              <a:r>
                <a:rPr lang="zh-CN" altLang="en-US" sz="2000" dirty="0">
                  <a:solidFill>
                    <a:srgbClr val="1369B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和异步的概念</a:t>
              </a:r>
              <a:r>
                <a:rPr lang="zh-CN" altLang="en-US" sz="2000" dirty="0">
                  <a:solidFill>
                    <a:srgbClr val="59595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，能够说出</a:t>
              </a:r>
              <a:r>
                <a:rPr lang="zh-CN" altLang="en-US" sz="2000" dirty="0">
                  <a:solidFill>
                    <a:srgbClr val="1369B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同步和异步</a:t>
              </a:r>
              <a:r>
                <a:rPr lang="zh-CN" altLang="en-US" sz="2000" dirty="0">
                  <a:solidFill>
                    <a:srgbClr val="59595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的区别</a:t>
              </a:r>
            </a:p>
          </p:txBody>
        </p:sp>
        <p:sp>
          <p:nvSpPr>
            <p:cNvPr id="18" name="MH_Others_1">
              <a:extLst>
                <a:ext uri="{FF2B5EF4-FFF2-40B4-BE49-F238E27FC236}">
                  <a16:creationId xmlns:a16="http://schemas.microsoft.com/office/drawing/2014/main" id="{75984091-CA7D-486E-9BDD-4ADCCDD4BD5C}"/>
                </a:ext>
              </a:extLst>
            </p:cNvPr>
            <p:cNvSpPr/>
            <p:nvPr/>
          </p:nvSpPr>
          <p:spPr bwMode="auto">
            <a:xfrm>
              <a:off x="985222" y="3338787"/>
              <a:ext cx="82550" cy="515938"/>
            </a:xfrm>
            <a:custGeom>
              <a:avLst/>
              <a:gdLst>
                <a:gd name="connsiteX0" fmla="*/ 0 w 3276600"/>
                <a:gd name="connsiteY0" fmla="*/ 6311900 h 6311900"/>
                <a:gd name="connsiteX1" fmla="*/ 0 w 3276600"/>
                <a:gd name="connsiteY1" fmla="*/ 0 h 6311900"/>
                <a:gd name="connsiteX2" fmla="*/ 3276600 w 3276600"/>
                <a:gd name="connsiteY2" fmla="*/ 0 h 6311900"/>
                <a:gd name="connsiteX0-1" fmla="*/ 0 w 0"/>
                <a:gd name="connsiteY0-2" fmla="*/ 6311900 h 6311900"/>
                <a:gd name="connsiteX1-3" fmla="*/ 0 w 0"/>
                <a:gd name="connsiteY1-4" fmla="*/ 0 h 6311900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</a:cxnLst>
              <a:rect l="l" t="t" r="r" b="b"/>
              <a:pathLst>
                <a:path h="6311900">
                  <a:moveTo>
                    <a:pt x="0" y="6311900"/>
                  </a:moveTo>
                  <a:lnTo>
                    <a:pt x="0" y="0"/>
                  </a:lnTo>
                </a:path>
              </a:pathLst>
            </a:custGeom>
            <a:noFill/>
            <a:ln w="19050">
              <a:solidFill>
                <a:srgbClr val="1369B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 sz="2500">
                <a:solidFill>
                  <a:schemeClr val="bg1">
                    <a:lumMod val="50000"/>
                  </a:schemeClr>
                </a:solidFill>
                <a:latin typeface="Source Han Sans K Bold" panose="020B0800000000000000" pitchFamily="34" charset="-128"/>
                <a:ea typeface="Source Han Sans K Bold" panose="020B0800000000000000" pitchFamily="34" charset="-128"/>
                <a:sym typeface="Source Han Sans K Bold" panose="020B0800000000000000" pitchFamily="34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03935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文本框 11">
            <a:extLst>
              <a:ext uri="{FF2B5EF4-FFF2-40B4-BE49-F238E27FC236}">
                <a16:creationId xmlns:a16="http://schemas.microsoft.com/office/drawing/2014/main" id="{5B653B27-C66C-4445-9CBF-A6D7D136B224}"/>
              </a:ext>
            </a:extLst>
          </p:cNvPr>
          <p:cNvSpPr txBox="1"/>
          <p:nvPr/>
        </p:nvSpPr>
        <p:spPr>
          <a:xfrm>
            <a:off x="910630" y="909514"/>
            <a:ext cx="1000911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下面以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URL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为例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演示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location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对象的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常用属性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。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FE065F27-6A7E-4113-A35F-499519EB7B70}"/>
              </a:ext>
            </a:extLst>
          </p:cNvPr>
          <p:cNvSpPr txBox="1"/>
          <p:nvPr/>
        </p:nvSpPr>
        <p:spPr>
          <a:xfrm>
            <a:off x="1143690" y="1583339"/>
            <a:ext cx="8717277" cy="574324"/>
          </a:xfrm>
          <a:prstGeom prst="rect">
            <a:avLst/>
          </a:prstGeom>
          <a:solidFill>
            <a:srgbClr val="F2F2F2"/>
          </a:solidFill>
        </p:spPr>
        <p:txBody>
          <a:bodyPr wrap="square" rtlCol="0">
            <a:spAutoFit/>
          </a:bodyPr>
          <a:lstStyle/>
          <a:p>
            <a:pPr lvl="1">
              <a:lnSpc>
                <a:spcPct val="150000"/>
              </a:lnSpc>
            </a:pPr>
            <a:r>
              <a:rPr lang="en-US" altLang="zh-CN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http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://127.0.0.1:5500/test.html?name=a#data</a:t>
            </a:r>
          </a:p>
          <a:p>
            <a:pPr lvl="1">
              <a:lnSpc>
                <a:spcPct val="150000"/>
              </a:lnSpc>
            </a:pPr>
            <a:endParaRPr lang="zh-CN" altLang="en-US" sz="1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Title 1"/>
          <p:cNvSpPr txBox="1"/>
          <p:nvPr/>
        </p:nvSpPr>
        <p:spPr>
          <a:xfrm>
            <a:off x="1143690" y="266995"/>
            <a:ext cx="5239548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8.2.2  location</a:t>
            </a:r>
            <a:r>
              <a:rPr lang="zh-CN" alt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对象</a:t>
            </a:r>
            <a:endParaRPr lang="zh-CN" alt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5B653B27-C66C-4445-9CBF-A6D7D136B224}"/>
              </a:ext>
            </a:extLst>
          </p:cNvPr>
          <p:cNvSpPr txBox="1"/>
          <p:nvPr/>
        </p:nvSpPr>
        <p:spPr>
          <a:xfrm>
            <a:off x="910630" y="2307267"/>
            <a:ext cx="1000911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当通过上述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URL</a:t>
            </a:r>
            <a:r>
              <a:rPr lang="zh-CN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打开页面时，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location</a:t>
            </a:r>
            <a:r>
              <a:rPr lang="zh-CN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对象常用属性的</a:t>
            </a:r>
            <a:r>
              <a:rPr lang="zh-CN" altLang="zh-CN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获取结果</a:t>
            </a:r>
            <a:r>
              <a:rPr lang="zh-CN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如下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。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FE065F27-6A7E-4113-A35F-499519EB7B70}"/>
              </a:ext>
            </a:extLst>
          </p:cNvPr>
          <p:cNvSpPr txBox="1"/>
          <p:nvPr/>
        </p:nvSpPr>
        <p:spPr>
          <a:xfrm>
            <a:off x="1143690" y="2981092"/>
            <a:ext cx="8717277" cy="3436646"/>
          </a:xfrm>
          <a:prstGeom prst="rect">
            <a:avLst/>
          </a:prstGeom>
          <a:solidFill>
            <a:srgbClr val="F2F2F2"/>
          </a:solidFill>
        </p:spPr>
        <p:txBody>
          <a:bodyPr wrap="square" rtlCol="0">
            <a:spAutoFit/>
          </a:bodyPr>
          <a:lstStyle/>
          <a:p>
            <a:pPr lvl="1">
              <a:lnSpc>
                <a:spcPct val="150000"/>
              </a:lnSpc>
            </a:pPr>
            <a:r>
              <a:rPr lang="en-US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console.log(</a:t>
            </a:r>
            <a:r>
              <a:rPr lang="en-US" altLang="zh-CN" sz="1800" dirty="0" err="1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location.search</a:t>
            </a:r>
            <a:r>
              <a:rPr lang="en-US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);	</a:t>
            </a:r>
            <a:r>
              <a:rPr lang="en-US" altLang="zh-CN" sz="18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// </a:t>
            </a:r>
            <a:r>
              <a:rPr lang="zh-CN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输出结果：</a:t>
            </a:r>
            <a:r>
              <a:rPr lang="en-US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?name=a</a:t>
            </a:r>
            <a:endParaRPr lang="zh-CN" altLang="zh-CN" sz="18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 lvl="1">
              <a:lnSpc>
                <a:spcPct val="150000"/>
              </a:lnSpc>
            </a:pPr>
            <a:r>
              <a:rPr lang="en-US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console.log(</a:t>
            </a:r>
            <a:r>
              <a:rPr lang="en-US" altLang="zh-CN" sz="1800" dirty="0" err="1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location.hash</a:t>
            </a:r>
            <a:r>
              <a:rPr lang="en-US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);	</a:t>
            </a:r>
            <a:r>
              <a:rPr lang="en-US" altLang="zh-CN" sz="18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	// </a:t>
            </a:r>
            <a:r>
              <a:rPr lang="zh-CN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输出结果：</a:t>
            </a:r>
            <a:r>
              <a:rPr lang="en-US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#data</a:t>
            </a:r>
            <a:endParaRPr lang="zh-CN" altLang="zh-CN" sz="18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 lvl="1">
              <a:lnSpc>
                <a:spcPct val="150000"/>
              </a:lnSpc>
            </a:pPr>
            <a:r>
              <a:rPr lang="en-US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console.log(</a:t>
            </a:r>
            <a:r>
              <a:rPr lang="en-US" altLang="zh-CN" sz="1800" dirty="0" err="1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location.host</a:t>
            </a:r>
            <a:r>
              <a:rPr lang="en-US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);	</a:t>
            </a:r>
            <a:r>
              <a:rPr lang="en-US" altLang="zh-CN" sz="18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	// </a:t>
            </a:r>
            <a:r>
              <a:rPr lang="zh-CN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输出结果：</a:t>
            </a:r>
            <a:r>
              <a:rPr lang="en-US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127.0.0.1:5500</a:t>
            </a:r>
            <a:endParaRPr lang="zh-CN" altLang="zh-CN" sz="18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 lvl="1">
              <a:lnSpc>
                <a:spcPct val="150000"/>
              </a:lnSpc>
            </a:pPr>
            <a:r>
              <a:rPr lang="en-US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console.log(</a:t>
            </a:r>
            <a:r>
              <a:rPr lang="en-US" altLang="zh-CN" sz="1800" dirty="0" err="1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location.hostname</a:t>
            </a:r>
            <a:r>
              <a:rPr lang="en-US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);	// </a:t>
            </a:r>
            <a:r>
              <a:rPr lang="zh-CN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输出结果：</a:t>
            </a:r>
            <a:r>
              <a:rPr lang="en-US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127.0.0.1</a:t>
            </a:r>
            <a:endParaRPr lang="zh-CN" altLang="zh-CN" sz="18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 lvl="1">
              <a:lnSpc>
                <a:spcPct val="150000"/>
              </a:lnSpc>
            </a:pPr>
            <a:r>
              <a:rPr lang="en-US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console.log(</a:t>
            </a:r>
            <a:r>
              <a:rPr lang="en-US" altLang="zh-CN" sz="1800" dirty="0" err="1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location.href</a:t>
            </a:r>
            <a:r>
              <a:rPr lang="en-US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);	</a:t>
            </a:r>
            <a:r>
              <a:rPr lang="en-US" altLang="zh-CN" sz="18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	// </a:t>
            </a:r>
            <a:r>
              <a:rPr lang="zh-CN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输出结果与原</a:t>
            </a:r>
            <a:r>
              <a:rPr lang="en-US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URL</a:t>
            </a:r>
            <a:r>
              <a:rPr lang="zh-CN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地址相同</a:t>
            </a:r>
          </a:p>
          <a:p>
            <a:pPr lvl="1">
              <a:lnSpc>
                <a:spcPct val="150000"/>
              </a:lnSpc>
            </a:pPr>
            <a:r>
              <a:rPr lang="en-US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console.log(</a:t>
            </a:r>
            <a:r>
              <a:rPr lang="en-US" altLang="zh-CN" sz="1800" dirty="0" err="1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location.pathname</a:t>
            </a:r>
            <a:r>
              <a:rPr lang="en-US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);	// </a:t>
            </a:r>
            <a:r>
              <a:rPr lang="zh-CN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输出结果：</a:t>
            </a:r>
            <a:r>
              <a:rPr lang="en-US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/test.html</a:t>
            </a:r>
            <a:endParaRPr lang="zh-CN" altLang="zh-CN" sz="18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 lvl="1">
              <a:lnSpc>
                <a:spcPct val="150000"/>
              </a:lnSpc>
            </a:pPr>
            <a:r>
              <a:rPr lang="en-US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console.log(</a:t>
            </a:r>
            <a:r>
              <a:rPr lang="en-US" altLang="zh-CN" sz="1800" dirty="0" err="1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location.port</a:t>
            </a:r>
            <a:r>
              <a:rPr lang="en-US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);	</a:t>
            </a:r>
            <a:r>
              <a:rPr lang="en-US" altLang="zh-CN" sz="18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	// </a:t>
            </a:r>
            <a:r>
              <a:rPr lang="zh-CN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输出结果：</a:t>
            </a:r>
            <a:r>
              <a:rPr lang="en-US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5500</a:t>
            </a:r>
            <a:endParaRPr lang="zh-CN" altLang="zh-CN" sz="18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 lvl="1">
              <a:lnSpc>
                <a:spcPct val="150000"/>
              </a:lnSpc>
            </a:pPr>
            <a:r>
              <a:rPr lang="en-US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console.log(</a:t>
            </a:r>
            <a:r>
              <a:rPr lang="en-US" altLang="zh-CN" sz="1800" dirty="0" err="1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location.protocol</a:t>
            </a:r>
            <a:r>
              <a:rPr lang="en-US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);	// </a:t>
            </a:r>
            <a:r>
              <a:rPr lang="zh-CN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输出结果：</a:t>
            </a:r>
            <a:r>
              <a:rPr lang="en-US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http:</a:t>
            </a:r>
          </a:p>
          <a:p>
            <a:pPr lvl="1">
              <a:lnSpc>
                <a:spcPct val="150000"/>
              </a:lnSpc>
            </a:pPr>
            <a:endParaRPr lang="zh-CN" altLang="en-US" sz="1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79248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文本框 11">
            <a:extLst>
              <a:ext uri="{FF2B5EF4-FFF2-40B4-BE49-F238E27FC236}">
                <a16:creationId xmlns:a16="http://schemas.microsoft.com/office/drawing/2014/main" id="{5B653B27-C66C-4445-9CBF-A6D7D136B224}"/>
              </a:ext>
            </a:extLst>
          </p:cNvPr>
          <p:cNvSpPr txBox="1"/>
          <p:nvPr/>
        </p:nvSpPr>
        <p:spPr>
          <a:xfrm>
            <a:off x="910630" y="1264549"/>
            <a:ext cx="1000911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下面</a:t>
            </a:r>
            <a:r>
              <a:rPr lang="zh-CN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通过代码</a:t>
            </a:r>
            <a:r>
              <a:rPr lang="zh-CN" altLang="zh-CN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演示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location</a:t>
            </a:r>
            <a:r>
              <a:rPr lang="zh-CN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对象</a:t>
            </a:r>
            <a:r>
              <a:rPr lang="zh-CN" altLang="zh-CN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常用方法</a:t>
            </a:r>
            <a:r>
              <a:rPr lang="zh-CN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的使用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。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9" name="Title 1"/>
          <p:cNvSpPr txBox="1"/>
          <p:nvPr/>
        </p:nvSpPr>
        <p:spPr>
          <a:xfrm>
            <a:off x="1143690" y="266995"/>
            <a:ext cx="5239548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8.2.2  location</a:t>
            </a:r>
            <a:r>
              <a:rPr lang="zh-CN" alt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对象</a:t>
            </a:r>
            <a:endParaRPr lang="zh-CN" alt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FE065F27-6A7E-4113-A35F-499519EB7B70}"/>
              </a:ext>
            </a:extLst>
          </p:cNvPr>
          <p:cNvSpPr txBox="1"/>
          <p:nvPr/>
        </p:nvSpPr>
        <p:spPr>
          <a:xfrm>
            <a:off x="1143690" y="2205658"/>
            <a:ext cx="9560028" cy="1477328"/>
          </a:xfrm>
          <a:prstGeom prst="rect">
            <a:avLst/>
          </a:prstGeom>
          <a:solidFill>
            <a:srgbClr val="F2F2F2"/>
          </a:solidFill>
        </p:spPr>
        <p:txBody>
          <a:bodyPr wrap="square" rtlCol="0">
            <a:spAutoFit/>
          </a:bodyPr>
          <a:lstStyle/>
          <a:p>
            <a:pPr lvl="1">
              <a:lnSpc>
                <a:spcPct val="150000"/>
              </a:lnSpc>
            </a:pPr>
            <a:r>
              <a:rPr lang="en-US" altLang="zh-CN" sz="2000" dirty="0" err="1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location.assign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('index.html');	// </a:t>
            </a:r>
            <a:r>
              <a:rPr lang="zh-CN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加载当前目录下的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index.html</a:t>
            </a:r>
            <a:endParaRPr lang="zh-CN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 lvl="1">
              <a:lnSpc>
                <a:spcPct val="150000"/>
              </a:lnSpc>
            </a:pPr>
            <a:r>
              <a:rPr lang="en-US" altLang="zh-CN" sz="2000" dirty="0" err="1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location.replace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('index.html');	// </a:t>
            </a:r>
            <a:r>
              <a:rPr lang="zh-CN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将当前页面替换为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index.html</a:t>
            </a:r>
            <a:endParaRPr lang="zh-CN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 lvl="1">
              <a:lnSpc>
                <a:spcPct val="150000"/>
              </a:lnSpc>
            </a:pPr>
            <a:r>
              <a:rPr lang="en-US" altLang="zh-CN" sz="2000" dirty="0" err="1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location.reload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();		// </a:t>
            </a:r>
            <a:r>
              <a:rPr lang="zh-CN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刷新当前页面</a:t>
            </a:r>
            <a:endParaRPr lang="zh-CN" altLang="en-US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148256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>
            <a:extLst>
              <a:ext uri="{FF2B5EF4-FFF2-40B4-BE49-F238E27FC236}">
                <a16:creationId xmlns:a16="http://schemas.microsoft.com/office/drawing/2014/main" id="{1574172E-A3D8-43AB-9E82-549DB9FB48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4880" y="2215515"/>
            <a:ext cx="2797810" cy="3898265"/>
          </a:xfrm>
          <a:prstGeom prst="rect">
            <a:avLst/>
          </a:prstGeom>
        </p:spPr>
      </p:pic>
      <p:sp>
        <p:nvSpPr>
          <p:cNvPr id="7" name="椭圆形标注 12">
            <a:extLst>
              <a:ext uri="{FF2B5EF4-FFF2-40B4-BE49-F238E27FC236}">
                <a16:creationId xmlns:a16="http://schemas.microsoft.com/office/drawing/2014/main" id="{7B390C9A-D5FF-47D1-B4B4-0199AF6B48D8}"/>
              </a:ext>
            </a:extLst>
          </p:cNvPr>
          <p:cNvSpPr/>
          <p:nvPr/>
        </p:nvSpPr>
        <p:spPr>
          <a:xfrm>
            <a:off x="2968625" y="1560195"/>
            <a:ext cx="2071370" cy="1493520"/>
          </a:xfrm>
          <a:prstGeom prst="wedgeEllipseCallou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/>
              <a:t> </a:t>
            </a:r>
          </a:p>
        </p:txBody>
      </p:sp>
      <p:sp>
        <p:nvSpPr>
          <p:cNvPr id="9" name="TextBox 35">
            <a:extLst>
              <a:ext uri="{FF2B5EF4-FFF2-40B4-BE49-F238E27FC236}">
                <a16:creationId xmlns:a16="http://schemas.microsoft.com/office/drawing/2014/main" id="{D9A8924D-E4E3-41DB-9F07-89CCE28E2F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7390" y="1638300"/>
            <a:ext cx="1606550" cy="1228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17" tIns="60958" rIns="121917" bIns="60958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先定一个</a:t>
            </a:r>
            <a:r>
              <a:rPr lang="zh-CN" altLang="en-US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小目标！</a:t>
            </a:r>
          </a:p>
        </p:txBody>
      </p:sp>
      <p:sp>
        <p:nvSpPr>
          <p:cNvPr id="12" name="TextBox 35">
            <a:extLst>
              <a:ext uri="{FF2B5EF4-FFF2-40B4-BE49-F238E27FC236}">
                <a16:creationId xmlns:a16="http://schemas.microsoft.com/office/drawing/2014/main" id="{88A2767E-6F2C-4E24-978D-C8C7F57105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3338" y="3576722"/>
            <a:ext cx="5823857" cy="12311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17" tIns="60958" rIns="121917" bIns="60958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掌握</a:t>
            </a:r>
            <a:r>
              <a:rPr lang="en-US" altLang="zh-CN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navigator</a:t>
            </a:r>
            <a:r>
              <a:rPr lang="zh-CN" altLang="en-US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对象</a:t>
            </a:r>
            <a:r>
              <a:rPr lang="zh-CN" altLang="en-US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，能够使用</a:t>
            </a:r>
            <a:r>
              <a:rPr lang="en-US" altLang="zh-CN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navigator</a:t>
            </a:r>
            <a:r>
              <a:rPr lang="zh-CN" altLang="en-US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对象获取</a:t>
            </a:r>
            <a:r>
              <a:rPr lang="zh-CN" altLang="en-US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浏览器</a:t>
            </a:r>
            <a:r>
              <a:rPr lang="zh-CN" altLang="en-US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相关</a:t>
            </a:r>
            <a:r>
              <a:rPr lang="zh-CN" altLang="en-US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的</a:t>
            </a:r>
            <a:r>
              <a:rPr lang="zh-CN" altLang="en-US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信息</a:t>
            </a:r>
            <a:endParaRPr lang="zh-CN" altLang="en-US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4" name="组合 13">
            <a:extLst>
              <a:ext uri="{FF2B5EF4-FFF2-40B4-BE49-F238E27FC236}">
                <a16:creationId xmlns:a16="http://schemas.microsoft.com/office/drawing/2014/main" id="{3617D419-9079-4D1F-99BA-23638A3FE48F}"/>
              </a:ext>
            </a:extLst>
          </p:cNvPr>
          <p:cNvGrpSpPr/>
          <p:nvPr/>
        </p:nvGrpSpPr>
        <p:grpSpPr>
          <a:xfrm>
            <a:off x="5087094" y="3816752"/>
            <a:ext cx="405130" cy="405130"/>
            <a:chOff x="8881" y="4685"/>
            <a:chExt cx="638" cy="638"/>
          </a:xfrm>
        </p:grpSpPr>
        <p:sp>
          <p:nvSpPr>
            <p:cNvPr id="15" name="椭圆 14">
              <a:extLst>
                <a:ext uri="{FF2B5EF4-FFF2-40B4-BE49-F238E27FC236}">
                  <a16:creationId xmlns:a16="http://schemas.microsoft.com/office/drawing/2014/main" id="{7644041C-FD8B-4B62-94FA-4226E308886B}"/>
                </a:ext>
              </a:extLst>
            </p:cNvPr>
            <p:cNvSpPr/>
            <p:nvPr/>
          </p:nvSpPr>
          <p:spPr>
            <a:xfrm>
              <a:off x="8881" y="4685"/>
              <a:ext cx="638" cy="638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椭圆 15">
              <a:extLst>
                <a:ext uri="{FF2B5EF4-FFF2-40B4-BE49-F238E27FC236}">
                  <a16:creationId xmlns:a16="http://schemas.microsoft.com/office/drawing/2014/main" id="{BDC457E5-245E-48A8-8165-3C32BA3775C2}"/>
                </a:ext>
              </a:extLst>
            </p:cNvPr>
            <p:cNvSpPr/>
            <p:nvPr/>
          </p:nvSpPr>
          <p:spPr>
            <a:xfrm>
              <a:off x="8946" y="4750"/>
              <a:ext cx="508" cy="508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1" name="Title 1"/>
          <p:cNvSpPr txBox="1"/>
          <p:nvPr/>
        </p:nvSpPr>
        <p:spPr>
          <a:xfrm>
            <a:off x="1143690" y="266995"/>
            <a:ext cx="5239548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8.2.3  </a:t>
            </a:r>
            <a:r>
              <a:rPr lang="en-US" altLang="zh-CN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navigator</a:t>
            </a:r>
            <a:r>
              <a:rPr lang="zh-CN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对象</a:t>
            </a:r>
            <a:endParaRPr lang="zh-CN" alt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00072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 txBox="1"/>
          <p:nvPr/>
        </p:nvSpPr>
        <p:spPr>
          <a:xfrm>
            <a:off x="1143690" y="266995"/>
            <a:ext cx="5239548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8.2.3  </a:t>
            </a:r>
            <a:r>
              <a:rPr lang="en-US" altLang="zh-CN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navigator</a:t>
            </a:r>
            <a:r>
              <a:rPr lang="zh-CN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对象</a:t>
            </a:r>
            <a:endParaRPr lang="zh-CN" alt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C37C7476-70A0-45CA-ACD1-7CDA8E61E8F9}"/>
              </a:ext>
            </a:extLst>
          </p:cNvPr>
          <p:cNvSpPr txBox="1"/>
          <p:nvPr/>
        </p:nvSpPr>
        <p:spPr>
          <a:xfrm>
            <a:off x="910629" y="931580"/>
            <a:ext cx="963539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navigator</a:t>
            </a:r>
            <a:r>
              <a:rPr lang="zh-CN" altLang="zh-CN" sz="2000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对象</a:t>
            </a:r>
            <a:r>
              <a:rPr lang="zh-CN" altLang="zh-CN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用于</a:t>
            </a:r>
            <a:r>
              <a:rPr lang="zh-CN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获取有关</a:t>
            </a:r>
            <a:r>
              <a:rPr lang="zh-CN" altLang="zh-CN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浏览器的信息</a:t>
            </a:r>
            <a:r>
              <a:rPr lang="zh-CN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，不同浏览器的差异较大。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 </a:t>
            </a:r>
            <a:endParaRPr lang="en-US" altLang="zh-CN" sz="2000" dirty="0" smtClean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graphicFrame>
        <p:nvGraphicFramePr>
          <p:cNvPr id="19" name="表格 18">
            <a:extLst>
              <a:ext uri="{FF2B5EF4-FFF2-40B4-BE49-F238E27FC236}">
                <a16:creationId xmlns:a16="http://schemas.microsoft.com/office/drawing/2014/main" id="{92D9E032-3ACE-4053-B5BF-09A503F761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4670997"/>
              </p:ext>
            </p:extLst>
          </p:nvPr>
        </p:nvGraphicFramePr>
        <p:xfrm>
          <a:off x="1414686" y="1701602"/>
          <a:ext cx="9433049" cy="4330098"/>
        </p:xfrm>
        <a:graphic>
          <a:graphicData uri="http://schemas.openxmlformats.org/drawingml/2006/table">
            <a:tbl>
              <a:tblPr>
                <a:tableStyleId>{7DF18680-E054-41AD-8BC1-D1AEF772440D}</a:tableStyleId>
              </a:tblPr>
              <a:tblGrid>
                <a:gridCol w="13750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9002">
                  <a:extLst>
                    <a:ext uri="{9D8B030D-6E8A-4147-A177-3AD203B41FA5}">
                      <a16:colId xmlns:a16="http://schemas.microsoft.com/office/drawing/2014/main" val="4045703550"/>
                    </a:ext>
                  </a:extLst>
                </a:gridCol>
                <a:gridCol w="5818975">
                  <a:extLst>
                    <a:ext uri="{9D8B030D-6E8A-4147-A177-3AD203B41FA5}">
                      <a16:colId xmlns:a16="http://schemas.microsoft.com/office/drawing/2014/main" val="1945888999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marL="0" indent="0" algn="ctr" defTabSz="1219200" rtl="0" eaLnBrk="1" latinLnBrk="0" hangingPunct="1">
                        <a:spcAft>
                          <a:spcPts val="0"/>
                        </a:spcAft>
                      </a:pPr>
                      <a:r>
                        <a:rPr lang="zh-CN" altLang="en-US" sz="1800" b="1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分类</a:t>
                      </a:r>
                      <a:endParaRPr lang="zh-CN" altLang="en-US" sz="1800" b="1" kern="100" dirty="0">
                        <a:solidFill>
                          <a:srgbClr val="595959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1219200" rtl="0" eaLnBrk="1" latinLnBrk="0" hangingPunct="1">
                        <a:spcAft>
                          <a:spcPts val="0"/>
                        </a:spcAft>
                      </a:pPr>
                      <a:r>
                        <a:rPr lang="zh-CN" altLang="en-US" sz="1800" b="1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名称</a:t>
                      </a:r>
                      <a:endParaRPr lang="zh-CN" altLang="en-US" sz="1800" b="1" kern="100" dirty="0">
                        <a:solidFill>
                          <a:srgbClr val="595959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1219200" rtl="0" eaLnBrk="1" latinLnBrk="0" hangingPunct="1">
                        <a:spcAft>
                          <a:spcPts val="0"/>
                        </a:spcAft>
                      </a:pPr>
                      <a:r>
                        <a:rPr lang="zh-CN" altLang="en-US" sz="1800" b="1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说明</a:t>
                      </a:r>
                      <a:endParaRPr lang="zh-CN" altLang="en-US" sz="1800" b="1" kern="100" dirty="0">
                        <a:solidFill>
                          <a:srgbClr val="595959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4527">
                <a:tc rowSpan="6">
                  <a:txBody>
                    <a:bodyPr/>
                    <a:lstStyle/>
                    <a:p>
                      <a:pPr marL="0" indent="0" algn="ctr" defTabSz="1219200" rtl="0" eaLnBrk="1" latinLnBrk="0" hangingPunct="1">
                        <a:spcAft>
                          <a:spcPts val="0"/>
                        </a:spcAft>
                      </a:pPr>
                      <a:r>
                        <a:rPr lang="zh-CN" altLang="en-US" sz="18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属性</a:t>
                      </a:r>
                      <a:endParaRPr lang="zh-CN" altLang="en-US" sz="1800" b="0" kern="100" dirty="0">
                        <a:solidFill>
                          <a:srgbClr val="595959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b="0" kern="100" dirty="0" err="1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appCodeName</a:t>
                      </a:r>
                      <a:endParaRPr lang="zh-CN" altLang="en-US" sz="2000" b="0" kern="100" dirty="0">
                        <a:solidFill>
                          <a:srgbClr val="595959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1219200" rtl="0" eaLnBrk="1" latinLnBrk="0" hangingPunct="1">
                        <a:spcAft>
                          <a:spcPts val="0"/>
                        </a:spcAft>
                      </a:pPr>
                      <a:r>
                        <a:rPr lang="zh-CN" altLang="en-US" sz="20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获取浏览器的内部名称</a:t>
                      </a:r>
                      <a:endParaRPr lang="zh-CN" altLang="en-US" sz="2000" b="0" kern="100" dirty="0">
                        <a:solidFill>
                          <a:srgbClr val="595959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778534"/>
                  </a:ext>
                </a:extLst>
              </a:tr>
              <a:tr h="47237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19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kern="10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appName</a:t>
                      </a:r>
                      <a:endParaRPr lang="zh-CN" sz="2000" b="0" kern="100">
                        <a:solidFill>
                          <a:srgbClr val="595959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1219200" rtl="0" eaLnBrk="1" latinLnBrk="0" hangingPunct="1">
                        <a:spcAft>
                          <a:spcPts val="0"/>
                        </a:spcAft>
                      </a:pPr>
                      <a:r>
                        <a:rPr lang="zh-CN" altLang="en-US" sz="20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获取浏览器的完整名称</a:t>
                      </a:r>
                      <a:endParaRPr lang="zh-CN" altLang="en-US" sz="2000" b="0" kern="100" dirty="0">
                        <a:solidFill>
                          <a:srgbClr val="595959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9121221"/>
                  </a:ext>
                </a:extLst>
              </a:tr>
              <a:tr h="47237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19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kern="100" dirty="0" err="1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appVersion</a:t>
                      </a:r>
                      <a:endParaRPr lang="zh-CN" sz="2000" b="0" kern="100" dirty="0">
                        <a:solidFill>
                          <a:srgbClr val="595959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1219200" rtl="0" eaLnBrk="1" latinLnBrk="0" hangingPunct="1">
                        <a:spcAft>
                          <a:spcPts val="0"/>
                        </a:spcAft>
                      </a:pPr>
                      <a:r>
                        <a:rPr lang="zh-CN" altLang="en-US" sz="20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获取浏览器的平台和版本信息</a:t>
                      </a:r>
                      <a:endParaRPr lang="zh-CN" altLang="en-US" sz="2000" b="0" kern="100" dirty="0">
                        <a:solidFill>
                          <a:srgbClr val="595959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4708951"/>
                  </a:ext>
                </a:extLst>
              </a:tr>
              <a:tr h="47237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19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kern="100" dirty="0" err="1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cookieEnabled</a:t>
                      </a:r>
                      <a:endParaRPr lang="zh-CN" sz="2000" b="0" kern="100" dirty="0">
                        <a:solidFill>
                          <a:srgbClr val="595959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1219200" rtl="0" eaLnBrk="1" latinLnBrk="0" hangingPunct="1">
                        <a:spcAft>
                          <a:spcPts val="0"/>
                        </a:spcAft>
                      </a:pPr>
                      <a:r>
                        <a:rPr lang="zh-CN" altLang="en-US" sz="20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获取指明浏览器中是否启用</a:t>
                      </a:r>
                      <a:r>
                        <a:rPr lang="en-US" altLang="zh-CN" sz="20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Cookie</a:t>
                      </a:r>
                      <a:r>
                        <a:rPr lang="zh-CN" altLang="en-US" sz="20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的布尔值</a:t>
                      </a:r>
                      <a:endParaRPr lang="zh-CN" altLang="en-US" sz="2000" b="0" kern="100" dirty="0">
                        <a:solidFill>
                          <a:srgbClr val="595959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6635506"/>
                  </a:ext>
                </a:extLst>
              </a:tr>
              <a:tr h="47237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19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platform</a:t>
                      </a:r>
                      <a:endParaRPr lang="zh-CN" sz="2000" b="0" kern="100" dirty="0">
                        <a:solidFill>
                          <a:srgbClr val="595959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1219200" rtl="0" eaLnBrk="1" latinLnBrk="0" hangingPunct="1">
                        <a:spcAft>
                          <a:spcPts val="0"/>
                        </a:spcAft>
                      </a:pPr>
                      <a:r>
                        <a:rPr lang="zh-CN" altLang="en-US" sz="20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获取运行浏览器的操作系统平台</a:t>
                      </a:r>
                      <a:endParaRPr lang="zh-CN" altLang="en-US" sz="2000" b="0" kern="100" dirty="0">
                        <a:solidFill>
                          <a:srgbClr val="595959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3574352"/>
                  </a:ext>
                </a:extLst>
              </a:tr>
              <a:tr h="47237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19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kern="100" dirty="0" err="1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userAgent</a:t>
                      </a:r>
                      <a:endParaRPr lang="zh-CN" sz="2000" b="0" kern="100" dirty="0">
                        <a:solidFill>
                          <a:srgbClr val="595959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1219200" rtl="0" eaLnBrk="1" latinLnBrk="0" hangingPunct="1">
                        <a:spcAft>
                          <a:spcPts val="0"/>
                        </a:spcAft>
                      </a:pPr>
                      <a:r>
                        <a:rPr lang="zh-CN" altLang="en-US" sz="20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获取由浏览器发送到服务器的</a:t>
                      </a:r>
                      <a:r>
                        <a:rPr lang="en-US" altLang="zh-CN" sz="20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User-Agent</a:t>
                      </a:r>
                      <a:r>
                        <a:rPr lang="zh-CN" altLang="en-US" sz="20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的值</a:t>
                      </a:r>
                      <a:endParaRPr lang="zh-CN" altLang="en-US" sz="2000" b="0" kern="100" dirty="0">
                        <a:solidFill>
                          <a:srgbClr val="595959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377919"/>
                  </a:ext>
                </a:extLst>
              </a:tr>
              <a:tr h="697652">
                <a:tc>
                  <a:txBody>
                    <a:bodyPr/>
                    <a:lstStyle/>
                    <a:p>
                      <a:pPr marL="0" indent="0" algn="ctr" defTabSz="1219200" rtl="0" eaLnBrk="1" latinLnBrk="0" hangingPunct="1">
                        <a:spcAft>
                          <a:spcPts val="0"/>
                        </a:spcAft>
                      </a:pPr>
                      <a:r>
                        <a:rPr lang="zh-CN" altLang="en-US" sz="18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方法</a:t>
                      </a:r>
                      <a:endParaRPr lang="zh-CN" altLang="en-US" sz="1800" b="0" kern="100" dirty="0">
                        <a:solidFill>
                          <a:srgbClr val="595959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b="0" kern="100" dirty="0" err="1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javaEnabled</a:t>
                      </a:r>
                      <a:r>
                        <a:rPr lang="en-US" altLang="zh-CN" sz="20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()</a:t>
                      </a:r>
                      <a:endParaRPr lang="zh-CN" altLang="en-US" sz="2000" b="0" kern="100" dirty="0">
                        <a:solidFill>
                          <a:srgbClr val="595959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1219200" rtl="0" eaLnBrk="1" latinLnBrk="0" hangingPunct="1">
                        <a:spcAft>
                          <a:spcPts val="0"/>
                        </a:spcAft>
                      </a:pPr>
                      <a:r>
                        <a:rPr lang="zh-CN" altLang="en-US" sz="20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是否在浏览器中启用</a:t>
                      </a:r>
                      <a:r>
                        <a:rPr lang="en-US" altLang="zh-CN" sz="20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Java</a:t>
                      </a:r>
                      <a:endParaRPr lang="zh-CN" altLang="en-US" sz="2000" b="0" kern="100" dirty="0">
                        <a:solidFill>
                          <a:srgbClr val="595959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00766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8698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文本框 11">
            <a:extLst>
              <a:ext uri="{FF2B5EF4-FFF2-40B4-BE49-F238E27FC236}">
                <a16:creationId xmlns:a16="http://schemas.microsoft.com/office/drawing/2014/main" id="{5B653B27-C66C-4445-9CBF-A6D7D136B224}"/>
              </a:ext>
            </a:extLst>
          </p:cNvPr>
          <p:cNvSpPr txBox="1"/>
          <p:nvPr/>
        </p:nvSpPr>
        <p:spPr>
          <a:xfrm>
            <a:off x="910630" y="1291620"/>
            <a:ext cx="1000911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下面以</a:t>
            </a:r>
            <a:r>
              <a:rPr lang="en-US" altLang="zh-CN" sz="2000" dirty="0" err="1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userAgent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属性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为例演示该属性的使用。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FE065F27-6A7E-4113-A35F-499519EB7B70}"/>
              </a:ext>
            </a:extLst>
          </p:cNvPr>
          <p:cNvSpPr txBox="1"/>
          <p:nvPr/>
        </p:nvSpPr>
        <p:spPr>
          <a:xfrm>
            <a:off x="2422798" y="3612045"/>
            <a:ext cx="5904656" cy="1015663"/>
          </a:xfrm>
          <a:prstGeom prst="rect">
            <a:avLst/>
          </a:prstGeom>
          <a:solidFill>
            <a:srgbClr val="F2F2F2"/>
          </a:solidFill>
        </p:spPr>
        <p:txBody>
          <a:bodyPr wrap="square" rtlCol="0">
            <a:spAutoFit/>
          </a:bodyPr>
          <a:lstStyle/>
          <a:p>
            <a:pPr lvl="1">
              <a:lnSpc>
                <a:spcPct val="150000"/>
              </a:lnSpc>
            </a:pPr>
            <a:r>
              <a:rPr lang="en-US" altLang="zh-CN" sz="2000" dirty="0" err="1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var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 </a:t>
            </a:r>
            <a:r>
              <a:rPr lang="en-US" altLang="zh-CN" sz="2000" dirty="0" err="1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msg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 = </a:t>
            </a:r>
            <a:r>
              <a:rPr lang="en-US" altLang="zh-CN" sz="2000" dirty="0" err="1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navigator.userAgent</a:t>
            </a:r>
            <a:r>
              <a:rPr lang="en-US" altLang="zh-CN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;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 lvl="1">
              <a:lnSpc>
                <a:spcPct val="150000"/>
              </a:lnSpc>
            </a:pPr>
            <a:r>
              <a:rPr lang="en-US" altLang="zh-CN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console.log(</a:t>
            </a:r>
            <a:r>
              <a:rPr lang="en-US" altLang="zh-CN" sz="2000" dirty="0" err="1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msg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);</a:t>
            </a:r>
          </a:p>
        </p:txBody>
      </p:sp>
      <p:sp>
        <p:nvSpPr>
          <p:cNvPr id="5" name="Title 1"/>
          <p:cNvSpPr txBox="1"/>
          <p:nvPr/>
        </p:nvSpPr>
        <p:spPr>
          <a:xfrm>
            <a:off x="1143690" y="266995"/>
            <a:ext cx="5239548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8.2.3  </a:t>
            </a:r>
            <a:r>
              <a:rPr lang="en-US" altLang="zh-CN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navigator</a:t>
            </a:r>
            <a:r>
              <a:rPr lang="zh-CN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对象</a:t>
            </a:r>
            <a:endParaRPr lang="zh-CN" alt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6F50A5FC-EF7B-42D2-86B4-B769A325ACB0}"/>
              </a:ext>
            </a:extLst>
          </p:cNvPr>
          <p:cNvSpPr txBox="1"/>
          <p:nvPr/>
        </p:nvSpPr>
        <p:spPr>
          <a:xfrm>
            <a:off x="2962858" y="2493690"/>
            <a:ext cx="5400600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0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获取浏览器发送到服务器的</a:t>
            </a:r>
            <a:r>
              <a:rPr lang="en-US" altLang="zh-CN" sz="20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User-Agent</a:t>
            </a:r>
            <a:r>
              <a:rPr lang="zh-CN" altLang="en-US" sz="20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的值</a:t>
            </a:r>
            <a:endParaRPr lang="en-US" altLang="zh-CN" sz="20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10" name="直接箭头连接符 9">
            <a:extLst>
              <a:ext uri="{FF2B5EF4-FFF2-40B4-BE49-F238E27FC236}">
                <a16:creationId xmlns:a16="http://schemas.microsoft.com/office/drawing/2014/main" id="{7DE94597-22E2-4183-8463-30D96F359808}"/>
              </a:ext>
            </a:extLst>
          </p:cNvPr>
          <p:cNvCxnSpPr/>
          <p:nvPr/>
        </p:nvCxnSpPr>
        <p:spPr>
          <a:xfrm flipV="1">
            <a:off x="5663158" y="3054597"/>
            <a:ext cx="0" cy="64807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矩形 12">
            <a:extLst>
              <a:ext uri="{FF2B5EF4-FFF2-40B4-BE49-F238E27FC236}">
                <a16:creationId xmlns:a16="http://schemas.microsoft.com/office/drawing/2014/main" id="{3099024F-B6C2-409B-A575-3CBDF153F084}"/>
              </a:ext>
            </a:extLst>
          </p:cNvPr>
          <p:cNvSpPr/>
          <p:nvPr/>
        </p:nvSpPr>
        <p:spPr>
          <a:xfrm>
            <a:off x="4372296" y="3702669"/>
            <a:ext cx="2514998" cy="397304"/>
          </a:xfrm>
          <a:prstGeom prst="rect">
            <a:avLst/>
          </a:pr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2250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/>
          <p:nvPr/>
        </p:nvSpPr>
        <p:spPr>
          <a:xfrm>
            <a:off x="1143690" y="266995"/>
            <a:ext cx="5239548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8.2.3  </a:t>
            </a:r>
            <a:r>
              <a:rPr lang="en-US" altLang="zh-CN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navigator</a:t>
            </a:r>
            <a:r>
              <a:rPr lang="zh-CN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对象</a:t>
            </a:r>
            <a:endParaRPr lang="zh-CN" alt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5B653B27-C66C-4445-9CBF-A6D7D136B224}"/>
              </a:ext>
            </a:extLst>
          </p:cNvPr>
          <p:cNvSpPr txBox="1"/>
          <p:nvPr/>
        </p:nvSpPr>
        <p:spPr>
          <a:xfrm>
            <a:off x="910630" y="909514"/>
            <a:ext cx="10009112" cy="4996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Chrome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浏览器的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输出结果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如下。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FE065F27-6A7E-4113-A35F-499519EB7B70}"/>
              </a:ext>
            </a:extLst>
          </p:cNvPr>
          <p:cNvSpPr txBox="1"/>
          <p:nvPr/>
        </p:nvSpPr>
        <p:spPr>
          <a:xfrm>
            <a:off x="1111890" y="1631979"/>
            <a:ext cx="10424124" cy="961289"/>
          </a:xfrm>
          <a:prstGeom prst="rect">
            <a:avLst/>
          </a:prstGeom>
          <a:solidFill>
            <a:srgbClr val="F2F2F2"/>
          </a:solidFill>
        </p:spPr>
        <p:txBody>
          <a:bodyPr wrap="square" rtlCol="0">
            <a:spAutoFit/>
          </a:bodyPr>
          <a:lstStyle/>
          <a:p>
            <a:pPr lvl="1">
              <a:lnSpc>
                <a:spcPct val="150000"/>
              </a:lnSpc>
            </a:pP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Mozilla/5.0 (Windows NT 6.1; Win64; x64) </a:t>
            </a:r>
            <a:r>
              <a:rPr lang="en-US" altLang="zh-CN" sz="2000" dirty="0" err="1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AppleWebKit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/537.36 (KHTML, like Gecko) Chrome/77.0.3865.75 Safari/537.36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5B653B27-C66C-4445-9CBF-A6D7D136B224}"/>
              </a:ext>
            </a:extLst>
          </p:cNvPr>
          <p:cNvSpPr txBox="1"/>
          <p:nvPr/>
        </p:nvSpPr>
        <p:spPr>
          <a:xfrm>
            <a:off x="910630" y="2826160"/>
            <a:ext cx="1000911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Firefox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浏览器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的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输出结果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如下。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FE065F27-6A7E-4113-A35F-499519EB7B70}"/>
              </a:ext>
            </a:extLst>
          </p:cNvPr>
          <p:cNvSpPr txBox="1"/>
          <p:nvPr/>
        </p:nvSpPr>
        <p:spPr>
          <a:xfrm>
            <a:off x="1111890" y="3548625"/>
            <a:ext cx="10815964" cy="499624"/>
          </a:xfrm>
          <a:prstGeom prst="rect">
            <a:avLst/>
          </a:prstGeom>
          <a:solidFill>
            <a:srgbClr val="F2F2F2"/>
          </a:solidFill>
        </p:spPr>
        <p:txBody>
          <a:bodyPr wrap="square" rtlCol="0">
            <a:spAutoFit/>
          </a:bodyPr>
          <a:lstStyle/>
          <a:p>
            <a:pPr lvl="1">
              <a:lnSpc>
                <a:spcPct val="150000"/>
              </a:lnSpc>
            </a:pP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Mozilla/5.0 (Windows NT 6.1; Win64; x64; rv:69.0) Gecko/20100101 Firefox/69.0</a:t>
            </a: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5B653B27-C66C-4445-9CBF-A6D7D136B224}"/>
              </a:ext>
            </a:extLst>
          </p:cNvPr>
          <p:cNvSpPr txBox="1"/>
          <p:nvPr/>
        </p:nvSpPr>
        <p:spPr>
          <a:xfrm>
            <a:off x="910630" y="4149874"/>
            <a:ext cx="1000911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IE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浏览器（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IE 9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）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的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输出结果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如下。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FE065F27-6A7E-4113-A35F-499519EB7B70}"/>
              </a:ext>
            </a:extLst>
          </p:cNvPr>
          <p:cNvSpPr txBox="1"/>
          <p:nvPr/>
        </p:nvSpPr>
        <p:spPr>
          <a:xfrm>
            <a:off x="1111890" y="4872339"/>
            <a:ext cx="10815964" cy="1477328"/>
          </a:xfrm>
          <a:prstGeom prst="rect">
            <a:avLst/>
          </a:prstGeom>
          <a:solidFill>
            <a:srgbClr val="F2F2F2"/>
          </a:solidFill>
        </p:spPr>
        <p:txBody>
          <a:bodyPr wrap="square" rtlCol="0">
            <a:spAutoFit/>
          </a:bodyPr>
          <a:lstStyle/>
          <a:p>
            <a:pPr lvl="1">
              <a:lnSpc>
                <a:spcPct val="150000"/>
              </a:lnSpc>
            </a:pP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Mozilla/5.0 (compatible; MSIE 9.0; Windows NT 6.1; WOW64; Trident/7.0; SLCC2; .NET CLR 2.0.50727; .NET CLR 3.5.30729; .NET CLR 3.0.30729; Media Center PC 6.0; .NET4.0C; .NET4.0E; InfoPath.3)</a:t>
            </a:r>
          </a:p>
        </p:txBody>
      </p:sp>
    </p:spTree>
    <p:extLst>
      <p:ext uri="{BB962C8B-B14F-4D97-AF65-F5344CB8AC3E}">
        <p14:creationId xmlns:p14="http://schemas.microsoft.com/office/powerpoint/2010/main" val="3419159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>
            <a:extLst>
              <a:ext uri="{FF2B5EF4-FFF2-40B4-BE49-F238E27FC236}">
                <a16:creationId xmlns:a16="http://schemas.microsoft.com/office/drawing/2014/main" id="{1574172E-A3D8-43AB-9E82-549DB9FB48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4880" y="2215515"/>
            <a:ext cx="2797810" cy="3898265"/>
          </a:xfrm>
          <a:prstGeom prst="rect">
            <a:avLst/>
          </a:prstGeom>
        </p:spPr>
      </p:pic>
      <p:sp>
        <p:nvSpPr>
          <p:cNvPr id="7" name="椭圆形标注 12">
            <a:extLst>
              <a:ext uri="{FF2B5EF4-FFF2-40B4-BE49-F238E27FC236}">
                <a16:creationId xmlns:a16="http://schemas.microsoft.com/office/drawing/2014/main" id="{7B390C9A-D5FF-47D1-B4B4-0199AF6B48D8}"/>
              </a:ext>
            </a:extLst>
          </p:cNvPr>
          <p:cNvSpPr/>
          <p:nvPr/>
        </p:nvSpPr>
        <p:spPr>
          <a:xfrm>
            <a:off x="2968625" y="1560195"/>
            <a:ext cx="2071370" cy="1493520"/>
          </a:xfrm>
          <a:prstGeom prst="wedgeEllipseCallou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/>
              <a:t> </a:t>
            </a:r>
          </a:p>
        </p:txBody>
      </p:sp>
      <p:sp>
        <p:nvSpPr>
          <p:cNvPr id="9" name="TextBox 35">
            <a:extLst>
              <a:ext uri="{FF2B5EF4-FFF2-40B4-BE49-F238E27FC236}">
                <a16:creationId xmlns:a16="http://schemas.microsoft.com/office/drawing/2014/main" id="{D9A8924D-E4E3-41DB-9F07-89CCE28E2F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7390" y="1638300"/>
            <a:ext cx="1606550" cy="1228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17" tIns="60958" rIns="121917" bIns="60958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先定一个</a:t>
            </a:r>
            <a:r>
              <a:rPr lang="zh-CN" altLang="en-US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小目标！</a:t>
            </a:r>
          </a:p>
        </p:txBody>
      </p:sp>
      <p:sp>
        <p:nvSpPr>
          <p:cNvPr id="12" name="TextBox 35">
            <a:extLst>
              <a:ext uri="{FF2B5EF4-FFF2-40B4-BE49-F238E27FC236}">
                <a16:creationId xmlns:a16="http://schemas.microsoft.com/office/drawing/2014/main" id="{88A2767E-6F2C-4E24-978D-C8C7F57105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95346" y="3576722"/>
            <a:ext cx="5751849" cy="12311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17" tIns="60958" rIns="121917" bIns="60958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掌握</a:t>
            </a:r>
            <a:r>
              <a:rPr lang="en-US" altLang="zh-CN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history</a:t>
            </a:r>
            <a:r>
              <a:rPr lang="zh-CN" altLang="en-US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对象</a:t>
            </a:r>
            <a:r>
              <a:rPr lang="zh-CN" altLang="en-US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，能够使用</a:t>
            </a:r>
            <a:r>
              <a:rPr lang="en-US" altLang="zh-CN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history</a:t>
            </a:r>
            <a:r>
              <a:rPr lang="zh-CN" altLang="en-US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对象实现浏览器前进和后退</a:t>
            </a:r>
            <a:endParaRPr lang="zh-CN" altLang="en-US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4" name="组合 13">
            <a:extLst>
              <a:ext uri="{FF2B5EF4-FFF2-40B4-BE49-F238E27FC236}">
                <a16:creationId xmlns:a16="http://schemas.microsoft.com/office/drawing/2014/main" id="{3617D419-9079-4D1F-99BA-23638A3FE48F}"/>
              </a:ext>
            </a:extLst>
          </p:cNvPr>
          <p:cNvGrpSpPr/>
          <p:nvPr/>
        </p:nvGrpSpPr>
        <p:grpSpPr>
          <a:xfrm>
            <a:off x="5159102" y="3816752"/>
            <a:ext cx="405130" cy="405130"/>
            <a:chOff x="8881" y="4685"/>
            <a:chExt cx="638" cy="638"/>
          </a:xfrm>
        </p:grpSpPr>
        <p:sp>
          <p:nvSpPr>
            <p:cNvPr id="15" name="椭圆 14">
              <a:extLst>
                <a:ext uri="{FF2B5EF4-FFF2-40B4-BE49-F238E27FC236}">
                  <a16:creationId xmlns:a16="http://schemas.microsoft.com/office/drawing/2014/main" id="{7644041C-FD8B-4B62-94FA-4226E308886B}"/>
                </a:ext>
              </a:extLst>
            </p:cNvPr>
            <p:cNvSpPr/>
            <p:nvPr/>
          </p:nvSpPr>
          <p:spPr>
            <a:xfrm>
              <a:off x="8881" y="4685"/>
              <a:ext cx="638" cy="638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椭圆 15">
              <a:extLst>
                <a:ext uri="{FF2B5EF4-FFF2-40B4-BE49-F238E27FC236}">
                  <a16:creationId xmlns:a16="http://schemas.microsoft.com/office/drawing/2014/main" id="{BDC457E5-245E-48A8-8165-3C32BA3775C2}"/>
                </a:ext>
              </a:extLst>
            </p:cNvPr>
            <p:cNvSpPr/>
            <p:nvPr/>
          </p:nvSpPr>
          <p:spPr>
            <a:xfrm>
              <a:off x="8946" y="4750"/>
              <a:ext cx="508" cy="508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0" name="Title 1"/>
          <p:cNvSpPr txBox="1"/>
          <p:nvPr/>
        </p:nvSpPr>
        <p:spPr>
          <a:xfrm>
            <a:off x="1143690" y="266995"/>
            <a:ext cx="5239548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8.2.4  history</a:t>
            </a:r>
            <a:r>
              <a:rPr lang="zh-CN" alt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对象</a:t>
            </a:r>
            <a:endParaRPr lang="zh-CN" alt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15456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文本框 17">
            <a:extLst>
              <a:ext uri="{FF2B5EF4-FFF2-40B4-BE49-F238E27FC236}">
                <a16:creationId xmlns:a16="http://schemas.microsoft.com/office/drawing/2014/main" id="{C37C7476-70A0-45CA-ACD1-7CDA8E61E8F9}"/>
              </a:ext>
            </a:extLst>
          </p:cNvPr>
          <p:cNvSpPr txBox="1"/>
          <p:nvPr/>
        </p:nvSpPr>
        <p:spPr>
          <a:xfrm>
            <a:off x="910629" y="1016362"/>
            <a:ext cx="10441161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history</a:t>
            </a:r>
            <a:r>
              <a:rPr lang="zh-CN" altLang="en-US" sz="2000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对象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可以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对用户在浏览器中访问过的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历史记录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进行操作。出于安全方面的考虑，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history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对象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不能直接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获取用户浏览过的历史记录，但可以控制浏览器的“后退”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和“前进”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等功能</a:t>
            </a:r>
            <a:r>
              <a:rPr lang="zh-CN" altLang="zh-CN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。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 </a:t>
            </a:r>
            <a:endParaRPr lang="en-US" altLang="zh-CN" sz="2000" dirty="0" smtClean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graphicFrame>
        <p:nvGraphicFramePr>
          <p:cNvPr id="19" name="表格 18">
            <a:extLst>
              <a:ext uri="{FF2B5EF4-FFF2-40B4-BE49-F238E27FC236}">
                <a16:creationId xmlns:a16="http://schemas.microsoft.com/office/drawing/2014/main" id="{92D9E032-3ACE-4053-B5BF-09A503F761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824156"/>
              </p:ext>
            </p:extLst>
          </p:nvPr>
        </p:nvGraphicFramePr>
        <p:xfrm>
          <a:off x="1011803" y="3225079"/>
          <a:ext cx="9433049" cy="3168352"/>
        </p:xfrm>
        <a:graphic>
          <a:graphicData uri="http://schemas.openxmlformats.org/drawingml/2006/table">
            <a:tbl>
              <a:tblPr>
                <a:tableStyleId>{7DF18680-E054-41AD-8BC1-D1AEF772440D}</a:tableStyleId>
              </a:tblPr>
              <a:tblGrid>
                <a:gridCol w="13750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9002">
                  <a:extLst>
                    <a:ext uri="{9D8B030D-6E8A-4147-A177-3AD203B41FA5}">
                      <a16:colId xmlns:a16="http://schemas.microsoft.com/office/drawing/2014/main" val="4045703550"/>
                    </a:ext>
                  </a:extLst>
                </a:gridCol>
                <a:gridCol w="5818975">
                  <a:extLst>
                    <a:ext uri="{9D8B030D-6E8A-4147-A177-3AD203B41FA5}">
                      <a16:colId xmlns:a16="http://schemas.microsoft.com/office/drawing/2014/main" val="1945888999"/>
                    </a:ext>
                  </a:extLst>
                </a:gridCol>
              </a:tblGrid>
              <a:tr h="757966">
                <a:tc>
                  <a:txBody>
                    <a:bodyPr/>
                    <a:lstStyle/>
                    <a:p>
                      <a:pPr marL="0" indent="0" algn="ctr" defTabSz="1219200" rtl="0" eaLnBrk="1" latinLnBrk="0" hangingPunct="1">
                        <a:spcAft>
                          <a:spcPts val="0"/>
                        </a:spcAft>
                      </a:pPr>
                      <a:r>
                        <a:rPr lang="zh-CN" altLang="en-US" sz="1800" b="1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分类</a:t>
                      </a:r>
                      <a:endParaRPr lang="zh-CN" altLang="en-US" sz="1800" b="1" kern="100" dirty="0">
                        <a:solidFill>
                          <a:srgbClr val="595959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1219200" rtl="0" eaLnBrk="1" latinLnBrk="0" hangingPunct="1">
                        <a:spcAft>
                          <a:spcPts val="0"/>
                        </a:spcAft>
                      </a:pPr>
                      <a:r>
                        <a:rPr lang="zh-CN" altLang="en-US" sz="1800" b="1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名称</a:t>
                      </a:r>
                      <a:endParaRPr lang="zh-CN" altLang="en-US" sz="1800" b="1" kern="100" dirty="0">
                        <a:solidFill>
                          <a:srgbClr val="595959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1219200" rtl="0" eaLnBrk="1" latinLnBrk="0" hangingPunct="1">
                        <a:spcAft>
                          <a:spcPts val="0"/>
                        </a:spcAft>
                      </a:pPr>
                      <a:r>
                        <a:rPr lang="zh-CN" altLang="en-US" sz="1800" b="1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说明</a:t>
                      </a:r>
                      <a:endParaRPr lang="zh-CN" altLang="en-US" sz="1800" b="1" kern="100" dirty="0">
                        <a:solidFill>
                          <a:srgbClr val="595959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0570">
                <a:tc>
                  <a:txBody>
                    <a:bodyPr/>
                    <a:lstStyle/>
                    <a:p>
                      <a:pPr marL="0" indent="0" algn="ctr" defTabSz="1219200" rtl="0" eaLnBrk="1" latinLnBrk="0" hangingPunct="1">
                        <a:spcAft>
                          <a:spcPts val="0"/>
                        </a:spcAft>
                      </a:pPr>
                      <a:r>
                        <a:rPr lang="zh-CN" altLang="en-US" sz="18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属性</a:t>
                      </a:r>
                      <a:endParaRPr lang="zh-CN" altLang="en-US" sz="1800" b="0" kern="100" dirty="0">
                        <a:solidFill>
                          <a:srgbClr val="595959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length</a:t>
                      </a:r>
                      <a:endParaRPr lang="zh-CN" altLang="en-US" sz="2000" b="0" kern="100" dirty="0">
                        <a:solidFill>
                          <a:srgbClr val="595959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1219200" rtl="0" eaLnBrk="1" latinLnBrk="0" hangingPunct="1">
                        <a:spcAft>
                          <a:spcPts val="0"/>
                        </a:spcAft>
                      </a:pPr>
                      <a:r>
                        <a:rPr lang="zh-CN" altLang="en-US" sz="20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返回历史列表中的</a:t>
                      </a:r>
                      <a:r>
                        <a:rPr lang="en-US" altLang="zh-CN" sz="20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ULR</a:t>
                      </a:r>
                      <a:r>
                        <a:rPr lang="zh-CN" altLang="en-US" sz="20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数</a:t>
                      </a:r>
                      <a:endParaRPr lang="zh-CN" altLang="en-US" sz="2000" b="0" kern="100" dirty="0">
                        <a:solidFill>
                          <a:srgbClr val="595959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778534"/>
                  </a:ext>
                </a:extLst>
              </a:tr>
              <a:tr h="603272">
                <a:tc rowSpan="3">
                  <a:txBody>
                    <a:bodyPr/>
                    <a:lstStyle/>
                    <a:p>
                      <a:pPr marL="0" indent="0" algn="ctr" defTabSz="1219200" rtl="0" eaLnBrk="1" latinLnBrk="0" hangingPunct="1">
                        <a:spcAft>
                          <a:spcPts val="0"/>
                        </a:spcAft>
                      </a:pPr>
                      <a:r>
                        <a:rPr lang="zh-CN" altLang="en-US" sz="18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方法</a:t>
                      </a:r>
                      <a:endParaRPr lang="zh-CN" altLang="en-US" sz="1800" b="0" kern="100" dirty="0">
                        <a:solidFill>
                          <a:srgbClr val="595959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back()</a:t>
                      </a:r>
                      <a:endParaRPr lang="zh-CN" altLang="en-US" sz="2000" b="0" kern="100" dirty="0">
                        <a:solidFill>
                          <a:srgbClr val="595959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1219200" rtl="0" eaLnBrk="1" latinLnBrk="0" hangingPunct="1">
                        <a:spcAft>
                          <a:spcPts val="0"/>
                        </a:spcAft>
                      </a:pPr>
                      <a:r>
                        <a:rPr lang="zh-CN" altLang="en-US" sz="20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加载</a:t>
                      </a:r>
                      <a:r>
                        <a:rPr lang="en-US" altLang="zh-CN" sz="20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history</a:t>
                      </a:r>
                      <a:r>
                        <a:rPr lang="zh-CN" altLang="en-US" sz="20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列表中的前一个</a:t>
                      </a:r>
                      <a:r>
                        <a:rPr lang="en-US" altLang="zh-CN" sz="20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URL</a:t>
                      </a:r>
                      <a:endParaRPr lang="zh-CN" altLang="en-US" sz="2000" b="0" kern="100" dirty="0">
                        <a:solidFill>
                          <a:srgbClr val="595959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0076697"/>
                  </a:ext>
                </a:extLst>
              </a:tr>
              <a:tr h="603272">
                <a:tc vMerge="1">
                  <a:txBody>
                    <a:bodyPr/>
                    <a:lstStyle/>
                    <a:p>
                      <a:pPr marL="0" indent="0" algn="ctr" defTabSz="1219200" rtl="0" eaLnBrk="1" latinLnBrk="0" hangingPunct="1">
                        <a:spcAft>
                          <a:spcPts val="0"/>
                        </a:spcAft>
                      </a:pPr>
                      <a:endParaRPr lang="zh-CN" altLang="en-US" sz="1800" b="0" kern="100" dirty="0">
                        <a:solidFill>
                          <a:srgbClr val="595959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forward()</a:t>
                      </a:r>
                      <a:endParaRPr lang="zh-CN" altLang="en-US" sz="2000" b="0" kern="100" dirty="0">
                        <a:solidFill>
                          <a:srgbClr val="595959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1219200" rtl="0" eaLnBrk="1" latinLnBrk="0" hangingPunct="1">
                        <a:spcAft>
                          <a:spcPts val="0"/>
                        </a:spcAft>
                      </a:pPr>
                      <a:r>
                        <a:rPr lang="zh-CN" altLang="en-US" sz="20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加载</a:t>
                      </a:r>
                      <a:r>
                        <a:rPr lang="en-US" altLang="zh-CN" sz="20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history</a:t>
                      </a:r>
                      <a:r>
                        <a:rPr lang="zh-CN" altLang="en-US" sz="20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列表中的下一个</a:t>
                      </a:r>
                      <a:r>
                        <a:rPr lang="en-US" altLang="zh-CN" sz="20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URL</a:t>
                      </a:r>
                      <a:endParaRPr lang="zh-CN" altLang="en-US" sz="2000" b="0" kern="100" dirty="0">
                        <a:solidFill>
                          <a:srgbClr val="595959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9641237"/>
                  </a:ext>
                </a:extLst>
              </a:tr>
              <a:tr h="603272">
                <a:tc vMerge="1">
                  <a:txBody>
                    <a:bodyPr/>
                    <a:lstStyle/>
                    <a:p>
                      <a:pPr marL="0" indent="0" algn="ctr" defTabSz="1219200" rtl="0" eaLnBrk="1" latinLnBrk="0" hangingPunct="1">
                        <a:spcAft>
                          <a:spcPts val="0"/>
                        </a:spcAft>
                      </a:pPr>
                      <a:endParaRPr lang="zh-CN" altLang="en-US" sz="1800" b="0" kern="100" dirty="0">
                        <a:solidFill>
                          <a:srgbClr val="595959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go()</a:t>
                      </a:r>
                      <a:endParaRPr lang="zh-CN" altLang="en-US" sz="2000" b="0" kern="100" dirty="0">
                        <a:solidFill>
                          <a:srgbClr val="595959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1219200" rtl="0" eaLnBrk="1" latinLnBrk="0" hangingPunct="1">
                        <a:spcAft>
                          <a:spcPts val="0"/>
                        </a:spcAft>
                      </a:pPr>
                      <a:r>
                        <a:rPr lang="zh-CN" altLang="en-US" sz="20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加载</a:t>
                      </a:r>
                      <a:r>
                        <a:rPr lang="en-US" altLang="zh-CN" sz="20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history</a:t>
                      </a:r>
                      <a:r>
                        <a:rPr lang="zh-CN" altLang="en-US" sz="20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列表中的某个具体页面</a:t>
                      </a:r>
                      <a:endParaRPr lang="zh-CN" altLang="en-US" sz="2000" b="0" kern="100" dirty="0">
                        <a:solidFill>
                          <a:srgbClr val="595959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077629"/>
                  </a:ext>
                </a:extLst>
              </a:tr>
            </a:tbl>
          </a:graphicData>
        </a:graphic>
      </p:graphicFrame>
      <p:sp>
        <p:nvSpPr>
          <p:cNvPr id="5" name="文本框 4">
            <a:extLst>
              <a:ext uri="{FF2B5EF4-FFF2-40B4-BE49-F238E27FC236}">
                <a16:creationId xmlns:a16="http://schemas.microsoft.com/office/drawing/2014/main" id="{C37C7476-70A0-45CA-ACD1-7CDA8E61E8F9}"/>
              </a:ext>
            </a:extLst>
          </p:cNvPr>
          <p:cNvSpPr txBox="1"/>
          <p:nvPr/>
        </p:nvSpPr>
        <p:spPr>
          <a:xfrm>
            <a:off x="946253" y="2530857"/>
            <a:ext cx="5148953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history</a:t>
            </a:r>
            <a:r>
              <a:rPr lang="zh-CN" altLang="en-US" sz="2000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对象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常用的属性和方如下。</a:t>
            </a:r>
            <a:endParaRPr lang="en-US" altLang="zh-CN" sz="2000" dirty="0" smtClean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6" name="Title 1"/>
          <p:cNvSpPr txBox="1"/>
          <p:nvPr/>
        </p:nvSpPr>
        <p:spPr>
          <a:xfrm>
            <a:off x="1143690" y="266995"/>
            <a:ext cx="5239548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8.2.4  history</a:t>
            </a:r>
            <a:r>
              <a:rPr lang="zh-CN" alt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对象</a:t>
            </a:r>
            <a:endParaRPr lang="zh-CN" alt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50085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文本框 11">
            <a:extLst>
              <a:ext uri="{FF2B5EF4-FFF2-40B4-BE49-F238E27FC236}">
                <a16:creationId xmlns:a16="http://schemas.microsoft.com/office/drawing/2014/main" id="{5B653B27-C66C-4445-9CBF-A6D7D136B224}"/>
              </a:ext>
            </a:extLst>
          </p:cNvPr>
          <p:cNvSpPr txBox="1"/>
          <p:nvPr/>
        </p:nvSpPr>
        <p:spPr>
          <a:xfrm>
            <a:off x="910630" y="1023929"/>
            <a:ext cx="1000911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下面演示</a:t>
            </a:r>
            <a:r>
              <a:rPr lang="en-US" altLang="zh-CN" sz="2000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history</a:t>
            </a:r>
            <a:r>
              <a:rPr lang="zh-CN" altLang="en-US" sz="2000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对象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的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使用。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FE065F27-6A7E-4113-A35F-499519EB7B70}"/>
              </a:ext>
            </a:extLst>
          </p:cNvPr>
          <p:cNvSpPr txBox="1"/>
          <p:nvPr/>
        </p:nvSpPr>
        <p:spPr>
          <a:xfrm>
            <a:off x="2278782" y="1850842"/>
            <a:ext cx="7776864" cy="1938992"/>
          </a:xfrm>
          <a:prstGeom prst="rect">
            <a:avLst/>
          </a:prstGeom>
          <a:solidFill>
            <a:srgbClr val="F2F2F2"/>
          </a:solidFill>
        </p:spPr>
        <p:txBody>
          <a:bodyPr wrap="square" rtlCol="0">
            <a:spAutoFit/>
          </a:bodyPr>
          <a:lstStyle/>
          <a:p>
            <a:pPr lvl="1">
              <a:lnSpc>
                <a:spcPct val="150000"/>
              </a:lnSpc>
            </a:pPr>
            <a:r>
              <a:rPr lang="en-US" altLang="zh-CN" sz="2000" dirty="0" err="1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history.forward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();	</a:t>
            </a:r>
            <a:r>
              <a:rPr lang="en-US" altLang="zh-CN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// 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控制浏览器“前进一页”</a:t>
            </a:r>
          </a:p>
          <a:p>
            <a:pPr lvl="1">
              <a:lnSpc>
                <a:spcPct val="150000"/>
              </a:lnSpc>
            </a:pPr>
            <a:r>
              <a:rPr lang="en-US" altLang="zh-CN" sz="2000" dirty="0" err="1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history.back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();		</a:t>
            </a:r>
            <a:r>
              <a:rPr lang="en-US" altLang="zh-CN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// 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控制浏览器“后退一页”</a:t>
            </a:r>
          </a:p>
          <a:p>
            <a:pPr lvl="1">
              <a:lnSpc>
                <a:spcPct val="150000"/>
              </a:lnSpc>
            </a:pPr>
            <a:r>
              <a:rPr lang="en-US" altLang="zh-CN" sz="2000" dirty="0" err="1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history.go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(2);		</a:t>
            </a:r>
            <a:r>
              <a:rPr lang="en-US" altLang="zh-CN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// 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控制浏览器“前进两页”</a:t>
            </a:r>
          </a:p>
          <a:p>
            <a:pPr lvl="1">
              <a:lnSpc>
                <a:spcPct val="150000"/>
              </a:lnSpc>
            </a:pPr>
            <a:r>
              <a:rPr lang="en-US" altLang="zh-CN" sz="2000" dirty="0" err="1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history.go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(-2);		</a:t>
            </a:r>
            <a:r>
              <a:rPr lang="en-US" altLang="zh-CN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// 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控制浏览器“后退两页”</a:t>
            </a:r>
          </a:p>
        </p:txBody>
      </p:sp>
      <p:sp>
        <p:nvSpPr>
          <p:cNvPr id="9" name="Title 1"/>
          <p:cNvSpPr txBox="1"/>
          <p:nvPr/>
        </p:nvSpPr>
        <p:spPr>
          <a:xfrm>
            <a:off x="1143690" y="266995"/>
            <a:ext cx="5239548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8.2.4  history</a:t>
            </a:r>
            <a:r>
              <a:rPr lang="zh-CN" alt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对象</a:t>
            </a:r>
            <a:endParaRPr lang="zh-CN" alt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6F50A5FC-EF7B-42D2-86B4-B769A325ACB0}"/>
              </a:ext>
            </a:extLst>
          </p:cNvPr>
          <p:cNvSpPr txBox="1"/>
          <p:nvPr/>
        </p:nvSpPr>
        <p:spPr>
          <a:xfrm>
            <a:off x="2008751" y="4548946"/>
            <a:ext cx="8478943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当</a:t>
            </a:r>
            <a:r>
              <a:rPr lang="en-US" altLang="zh-CN" sz="2000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go</a:t>
            </a:r>
            <a:r>
              <a:rPr lang="en-US" altLang="zh-CN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()</a:t>
            </a:r>
            <a:r>
              <a:rPr lang="zh-CN" altLang="en-US" sz="2000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方法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的参数</a:t>
            </a:r>
            <a:r>
              <a:rPr lang="en-US" altLang="zh-CN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delta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的值是</a:t>
            </a:r>
            <a:r>
              <a:rPr lang="zh-CN" altLang="en-US" sz="2000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负整数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时，表示“后退”指定的页数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；</a:t>
            </a:r>
            <a:endParaRPr lang="en-US" altLang="zh-CN" sz="2000" dirty="0" smtClean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是正整数时，表示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“前进”指定的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页数；是</a:t>
            </a:r>
            <a:r>
              <a:rPr lang="en-US" altLang="zh-CN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或省略使表示刷新页面。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矩形: 圆角 1">
            <a:extLst>
              <a:ext uri="{FF2B5EF4-FFF2-40B4-BE49-F238E27FC236}">
                <a16:creationId xmlns:a16="http://schemas.microsoft.com/office/drawing/2014/main" id="{C16976FD-133A-4B29-873B-D43174BA2570}"/>
              </a:ext>
            </a:extLst>
          </p:cNvPr>
          <p:cNvSpPr/>
          <p:nvPr/>
        </p:nvSpPr>
        <p:spPr>
          <a:xfrm>
            <a:off x="1423410" y="4581922"/>
            <a:ext cx="9064284" cy="100411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595959"/>
              </a:solidFill>
            </a:endParaRPr>
          </a:p>
        </p:txBody>
      </p:sp>
      <p:sp>
        <p:nvSpPr>
          <p:cNvPr id="16" name="流程图: 资料带 15">
            <a:extLst>
              <a:ext uri="{FF2B5EF4-FFF2-40B4-BE49-F238E27FC236}">
                <a16:creationId xmlns:a16="http://schemas.microsoft.com/office/drawing/2014/main" id="{1279245D-C2B0-409E-B36F-08E7547D0952}"/>
              </a:ext>
            </a:extLst>
          </p:cNvPr>
          <p:cNvSpPr/>
          <p:nvPr/>
        </p:nvSpPr>
        <p:spPr>
          <a:xfrm>
            <a:off x="1224422" y="4365898"/>
            <a:ext cx="775053" cy="504056"/>
          </a:xfrm>
          <a:prstGeom prst="flowChartPunchedTape">
            <a:avLst/>
          </a:prstGeom>
          <a:solidFill>
            <a:srgbClr val="1369B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Tip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12952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>
            <a:extLst>
              <a:ext uri="{FF2B5EF4-FFF2-40B4-BE49-F238E27FC236}">
                <a16:creationId xmlns:a16="http://schemas.microsoft.com/office/drawing/2014/main" id="{1574172E-A3D8-43AB-9E82-549DB9FB48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4880" y="2215515"/>
            <a:ext cx="2797810" cy="3898265"/>
          </a:xfrm>
          <a:prstGeom prst="rect">
            <a:avLst/>
          </a:prstGeom>
        </p:spPr>
      </p:pic>
      <p:sp>
        <p:nvSpPr>
          <p:cNvPr id="7" name="椭圆形标注 12">
            <a:extLst>
              <a:ext uri="{FF2B5EF4-FFF2-40B4-BE49-F238E27FC236}">
                <a16:creationId xmlns:a16="http://schemas.microsoft.com/office/drawing/2014/main" id="{7B390C9A-D5FF-47D1-B4B4-0199AF6B48D8}"/>
              </a:ext>
            </a:extLst>
          </p:cNvPr>
          <p:cNvSpPr/>
          <p:nvPr/>
        </p:nvSpPr>
        <p:spPr>
          <a:xfrm>
            <a:off x="2968625" y="1560195"/>
            <a:ext cx="2071370" cy="1493520"/>
          </a:xfrm>
          <a:prstGeom prst="wedgeEllipseCallou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/>
              <a:t> </a:t>
            </a:r>
          </a:p>
        </p:txBody>
      </p:sp>
      <p:sp>
        <p:nvSpPr>
          <p:cNvPr id="9" name="TextBox 35">
            <a:extLst>
              <a:ext uri="{FF2B5EF4-FFF2-40B4-BE49-F238E27FC236}">
                <a16:creationId xmlns:a16="http://schemas.microsoft.com/office/drawing/2014/main" id="{D9A8924D-E4E3-41DB-9F07-89CCE28E2F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7390" y="1638300"/>
            <a:ext cx="1606550" cy="1228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17" tIns="60958" rIns="121917" bIns="60958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先定一个</a:t>
            </a:r>
            <a:r>
              <a:rPr lang="zh-CN" altLang="en-US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小目标！</a:t>
            </a:r>
          </a:p>
        </p:txBody>
      </p:sp>
      <p:sp>
        <p:nvSpPr>
          <p:cNvPr id="12" name="TextBox 35">
            <a:extLst>
              <a:ext uri="{FF2B5EF4-FFF2-40B4-BE49-F238E27FC236}">
                <a16:creationId xmlns:a16="http://schemas.microsoft.com/office/drawing/2014/main" id="{88A2767E-6F2C-4E24-978D-C8C7F57105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9362" y="3576722"/>
            <a:ext cx="5535825" cy="12311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17" tIns="60958" rIns="121917" bIns="60958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掌握</a:t>
            </a:r>
            <a:r>
              <a:rPr lang="en-US" altLang="zh-CN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screen</a:t>
            </a:r>
            <a:r>
              <a:rPr lang="zh-CN" altLang="en-US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对象</a:t>
            </a:r>
            <a:r>
              <a:rPr lang="zh-CN" altLang="en-US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，能够使用</a:t>
            </a:r>
            <a:r>
              <a:rPr lang="en-US" altLang="zh-CN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screen</a:t>
            </a:r>
            <a:r>
              <a:rPr lang="zh-CN" altLang="en-US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对象获取</a:t>
            </a:r>
            <a:r>
              <a:rPr lang="zh-CN" altLang="en-US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屏幕</a:t>
            </a:r>
            <a:r>
              <a:rPr lang="zh-CN" altLang="en-US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的相关</a:t>
            </a:r>
            <a:r>
              <a:rPr lang="zh-CN" altLang="en-US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信息</a:t>
            </a:r>
            <a:endParaRPr lang="zh-CN" altLang="en-US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4" name="组合 13">
            <a:extLst>
              <a:ext uri="{FF2B5EF4-FFF2-40B4-BE49-F238E27FC236}">
                <a16:creationId xmlns:a16="http://schemas.microsoft.com/office/drawing/2014/main" id="{3617D419-9079-4D1F-99BA-23638A3FE48F}"/>
              </a:ext>
            </a:extLst>
          </p:cNvPr>
          <p:cNvGrpSpPr/>
          <p:nvPr/>
        </p:nvGrpSpPr>
        <p:grpSpPr>
          <a:xfrm>
            <a:off x="5303118" y="3816752"/>
            <a:ext cx="405130" cy="405130"/>
            <a:chOff x="8881" y="4685"/>
            <a:chExt cx="638" cy="638"/>
          </a:xfrm>
        </p:grpSpPr>
        <p:sp>
          <p:nvSpPr>
            <p:cNvPr id="15" name="椭圆 14">
              <a:extLst>
                <a:ext uri="{FF2B5EF4-FFF2-40B4-BE49-F238E27FC236}">
                  <a16:creationId xmlns:a16="http://schemas.microsoft.com/office/drawing/2014/main" id="{7644041C-FD8B-4B62-94FA-4226E308886B}"/>
                </a:ext>
              </a:extLst>
            </p:cNvPr>
            <p:cNvSpPr/>
            <p:nvPr/>
          </p:nvSpPr>
          <p:spPr>
            <a:xfrm>
              <a:off x="8881" y="4685"/>
              <a:ext cx="638" cy="638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椭圆 15">
              <a:extLst>
                <a:ext uri="{FF2B5EF4-FFF2-40B4-BE49-F238E27FC236}">
                  <a16:creationId xmlns:a16="http://schemas.microsoft.com/office/drawing/2014/main" id="{BDC457E5-245E-48A8-8165-3C32BA3775C2}"/>
                </a:ext>
              </a:extLst>
            </p:cNvPr>
            <p:cNvSpPr/>
            <p:nvPr/>
          </p:nvSpPr>
          <p:spPr>
            <a:xfrm>
              <a:off x="8946" y="4750"/>
              <a:ext cx="508" cy="508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0" name="Title 1"/>
          <p:cNvSpPr txBox="1"/>
          <p:nvPr/>
        </p:nvSpPr>
        <p:spPr>
          <a:xfrm>
            <a:off x="1143690" y="266995"/>
            <a:ext cx="5239548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8.2.5  screen</a:t>
            </a:r>
            <a:r>
              <a:rPr lang="zh-CN" alt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对象</a:t>
            </a:r>
            <a:endParaRPr lang="zh-CN" alt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24161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4"/>
          <p:cNvSpPr txBox="1"/>
          <p:nvPr/>
        </p:nvSpPr>
        <p:spPr>
          <a:xfrm>
            <a:off x="671292" y="572758"/>
            <a:ext cx="3911746" cy="662532"/>
          </a:xfrm>
          <a:prstGeom prst="rect">
            <a:avLst/>
          </a:prstGeom>
        </p:spPr>
        <p:txBody>
          <a:bodyPr lIns="121917" tIns="60958" rIns="121917" bIns="60958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zh-CN" altLang="en-US" b="1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章节概述</a:t>
            </a:r>
            <a:r>
              <a:rPr lang="en-US" altLang="zh-CN" b="1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/</a:t>
            </a:r>
            <a:r>
              <a:rPr lang="en-US" altLang="zh-CN" sz="24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 Summary</a:t>
            </a:r>
            <a:endParaRPr lang="en-GB" sz="2400" dirty="0">
              <a:solidFill>
                <a:srgbClr val="1369B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80" name="TextBox 35"/>
          <p:cNvSpPr txBox="1">
            <a:spLocks noChangeArrowheads="1"/>
          </p:cNvSpPr>
          <p:nvPr/>
        </p:nvSpPr>
        <p:spPr bwMode="auto">
          <a:xfrm>
            <a:off x="982638" y="2853730"/>
            <a:ext cx="10269847" cy="1508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17" tIns="60958" rIns="121917" bIns="60958" anchor="t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在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实际开发中，使用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JavaScript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开发网页交互效果时，经常需要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获取浏览器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的一些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信息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，控制浏览器的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刷新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和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页面跳转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。为了能够使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JavaScript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控制浏览器，浏览器提供了</a:t>
            </a:r>
            <a:r>
              <a:rPr lang="en-US" altLang="zh-CN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BOM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。本章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将对</a:t>
            </a:r>
            <a:r>
              <a:rPr lang="en-US" altLang="zh-CN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BOM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进行详细讲解。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文本框 17">
            <a:extLst>
              <a:ext uri="{FF2B5EF4-FFF2-40B4-BE49-F238E27FC236}">
                <a16:creationId xmlns:a16="http://schemas.microsoft.com/office/drawing/2014/main" id="{C37C7476-70A0-45CA-ACD1-7CDA8E61E8F9}"/>
              </a:ext>
            </a:extLst>
          </p:cNvPr>
          <p:cNvSpPr txBox="1"/>
          <p:nvPr/>
        </p:nvSpPr>
        <p:spPr>
          <a:xfrm>
            <a:off x="996311" y="1147604"/>
            <a:ext cx="963539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screen</a:t>
            </a:r>
            <a:r>
              <a:rPr lang="zh-CN" altLang="en-US" sz="2000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对象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用于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获取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屏幕相关的信息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，如屏幕的宽度和高度等</a:t>
            </a:r>
            <a:r>
              <a:rPr lang="zh-CN" altLang="zh-CN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。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 </a:t>
            </a:r>
            <a:endParaRPr lang="en-US" altLang="zh-CN" sz="2000" dirty="0" smtClean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graphicFrame>
        <p:nvGraphicFramePr>
          <p:cNvPr id="19" name="表格 18">
            <a:extLst>
              <a:ext uri="{FF2B5EF4-FFF2-40B4-BE49-F238E27FC236}">
                <a16:creationId xmlns:a16="http://schemas.microsoft.com/office/drawing/2014/main" id="{92D9E032-3ACE-4053-B5BF-09A503F761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4557478"/>
              </p:ext>
            </p:extLst>
          </p:nvPr>
        </p:nvGraphicFramePr>
        <p:xfrm>
          <a:off x="1630710" y="2133650"/>
          <a:ext cx="8611795" cy="2914442"/>
        </p:xfrm>
        <a:graphic>
          <a:graphicData uri="http://schemas.openxmlformats.org/drawingml/2006/table">
            <a:tbl>
              <a:tblPr>
                <a:tableStyleId>{7DF18680-E054-41AD-8BC1-D1AEF772440D}</a:tableStyleId>
              </a:tblPr>
              <a:tblGrid>
                <a:gridCol w="2392887">
                  <a:extLst>
                    <a:ext uri="{9D8B030D-6E8A-4147-A177-3AD203B41FA5}">
                      <a16:colId xmlns:a16="http://schemas.microsoft.com/office/drawing/2014/main" val="4045703550"/>
                    </a:ext>
                  </a:extLst>
                </a:gridCol>
                <a:gridCol w="6218908">
                  <a:extLst>
                    <a:ext uri="{9D8B030D-6E8A-4147-A177-3AD203B41FA5}">
                      <a16:colId xmlns:a16="http://schemas.microsoft.com/office/drawing/2014/main" val="1945888999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marL="0" indent="0" algn="ctr" defTabSz="1219200" rtl="0" eaLnBrk="1" latinLnBrk="0" hangingPunct="1">
                        <a:spcAft>
                          <a:spcPts val="0"/>
                        </a:spcAft>
                      </a:pPr>
                      <a:r>
                        <a:rPr lang="zh-CN" altLang="en-US" sz="1800" b="1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属性</a:t>
                      </a:r>
                      <a:endParaRPr lang="zh-CN" altLang="en-US" sz="1800" b="1" kern="100" dirty="0">
                        <a:solidFill>
                          <a:srgbClr val="595959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1219200" rtl="0" eaLnBrk="1" latinLnBrk="0" hangingPunct="1">
                        <a:spcAft>
                          <a:spcPts val="0"/>
                        </a:spcAft>
                      </a:pPr>
                      <a:r>
                        <a:rPr lang="zh-CN" altLang="en-US" sz="1800" b="1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说明</a:t>
                      </a:r>
                      <a:endParaRPr lang="zh-CN" altLang="en-US" sz="1800" b="1" kern="100" dirty="0">
                        <a:solidFill>
                          <a:srgbClr val="595959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0570">
                <a:tc>
                  <a:txBody>
                    <a:bodyPr/>
                    <a:lstStyle/>
                    <a:p>
                      <a:pPr marL="0" marR="0" lvl="0" indent="0" algn="ctr" defTabSz="1219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width</a:t>
                      </a:r>
                      <a:endParaRPr lang="zh-CN" altLang="en-US" sz="2000" b="0" kern="100" dirty="0">
                        <a:solidFill>
                          <a:srgbClr val="595959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1219200" rtl="0" eaLnBrk="1" latinLnBrk="0" hangingPunct="1">
                        <a:spcAft>
                          <a:spcPts val="0"/>
                        </a:spcAft>
                      </a:pPr>
                      <a:r>
                        <a:rPr lang="zh-CN" altLang="en-US" sz="20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获取整个屏幕的宽</a:t>
                      </a:r>
                      <a:endParaRPr lang="zh-CN" altLang="en-US" sz="2000" b="0" kern="100" dirty="0">
                        <a:solidFill>
                          <a:srgbClr val="595959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778534"/>
                  </a:ext>
                </a:extLst>
              </a:tr>
              <a:tr h="603272">
                <a:tc>
                  <a:txBody>
                    <a:bodyPr/>
                    <a:lstStyle/>
                    <a:p>
                      <a:pPr marL="0" marR="0" lvl="0" indent="0" algn="ctr" defTabSz="1219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height</a:t>
                      </a:r>
                      <a:endParaRPr lang="zh-CN" altLang="en-US" sz="2000" b="0" kern="100" dirty="0">
                        <a:solidFill>
                          <a:srgbClr val="595959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1219200" rtl="0" eaLnBrk="1" latinLnBrk="0" hangingPunct="1">
                        <a:spcAft>
                          <a:spcPts val="0"/>
                        </a:spcAft>
                      </a:pPr>
                      <a:r>
                        <a:rPr lang="zh-CN" altLang="en-US" sz="20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获取整个屏幕的高</a:t>
                      </a:r>
                      <a:endParaRPr lang="zh-CN" altLang="en-US" sz="2000" b="0" kern="100" dirty="0">
                        <a:solidFill>
                          <a:srgbClr val="595959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0076697"/>
                  </a:ext>
                </a:extLst>
              </a:tr>
              <a:tr h="603272">
                <a:tc>
                  <a:txBody>
                    <a:bodyPr/>
                    <a:lstStyle/>
                    <a:p>
                      <a:pPr marL="0" marR="0" lvl="0" indent="0" algn="ctr" defTabSz="1219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b="0" kern="100" dirty="0" err="1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availWidth</a:t>
                      </a:r>
                      <a:endParaRPr lang="zh-CN" altLang="en-US" sz="2000" b="0" kern="100" dirty="0">
                        <a:solidFill>
                          <a:srgbClr val="595959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1219200" rtl="0" eaLnBrk="1" latinLnBrk="0" hangingPunct="1">
                        <a:spcAft>
                          <a:spcPts val="0"/>
                        </a:spcAft>
                      </a:pPr>
                      <a:r>
                        <a:rPr lang="zh-CN" altLang="en-US" sz="20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获取浏览器窗口在屏幕上可占用的水平空间</a:t>
                      </a:r>
                      <a:endParaRPr lang="zh-CN" altLang="en-US" sz="2000" b="0" kern="100" dirty="0">
                        <a:solidFill>
                          <a:srgbClr val="595959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9641237"/>
                  </a:ext>
                </a:extLst>
              </a:tr>
              <a:tr h="603272">
                <a:tc>
                  <a:txBody>
                    <a:bodyPr/>
                    <a:lstStyle/>
                    <a:p>
                      <a:pPr marL="0" marR="0" lvl="0" indent="0" algn="ctr" defTabSz="1219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b="0" kern="100" dirty="0" err="1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availHeight</a:t>
                      </a:r>
                      <a:endParaRPr lang="zh-CN" altLang="en-US" sz="2000" b="0" kern="100" dirty="0">
                        <a:solidFill>
                          <a:srgbClr val="595959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1219200" rtl="0" eaLnBrk="1" latinLnBrk="0" hangingPunct="1">
                        <a:spcAft>
                          <a:spcPts val="0"/>
                        </a:spcAft>
                      </a:pPr>
                      <a:r>
                        <a:rPr lang="zh-CN" altLang="en-US" sz="20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获取浏览器窗口在屏幕上可占用的垂直空间</a:t>
                      </a:r>
                      <a:endParaRPr lang="zh-CN" altLang="en-US" sz="2000" b="0" kern="100" dirty="0">
                        <a:solidFill>
                          <a:srgbClr val="595959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077629"/>
                  </a:ext>
                </a:extLst>
              </a:tr>
            </a:tbl>
          </a:graphicData>
        </a:graphic>
      </p:graphicFrame>
      <p:sp>
        <p:nvSpPr>
          <p:cNvPr id="7" name="Title 1"/>
          <p:cNvSpPr txBox="1"/>
          <p:nvPr/>
        </p:nvSpPr>
        <p:spPr>
          <a:xfrm>
            <a:off x="1143690" y="266995"/>
            <a:ext cx="5239548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8.2.5  screen</a:t>
            </a:r>
            <a:r>
              <a:rPr lang="zh-CN" alt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对象</a:t>
            </a:r>
            <a:endParaRPr lang="zh-CN" alt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20464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文本框 11">
            <a:extLst>
              <a:ext uri="{FF2B5EF4-FFF2-40B4-BE49-F238E27FC236}">
                <a16:creationId xmlns:a16="http://schemas.microsoft.com/office/drawing/2014/main" id="{5B653B27-C66C-4445-9CBF-A6D7D136B224}"/>
              </a:ext>
            </a:extLst>
          </p:cNvPr>
          <p:cNvSpPr txBox="1"/>
          <p:nvPr/>
        </p:nvSpPr>
        <p:spPr>
          <a:xfrm>
            <a:off x="910630" y="1023929"/>
            <a:ext cx="1000911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下面演示</a:t>
            </a:r>
            <a:r>
              <a:rPr lang="en-US" altLang="zh-CN" sz="2000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screen</a:t>
            </a:r>
            <a:r>
              <a:rPr lang="zh-CN" altLang="en-US" sz="2000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对象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的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使用。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FE065F27-6A7E-4113-A35F-499519EB7B70}"/>
              </a:ext>
            </a:extLst>
          </p:cNvPr>
          <p:cNvSpPr txBox="1"/>
          <p:nvPr/>
        </p:nvSpPr>
        <p:spPr>
          <a:xfrm>
            <a:off x="1143690" y="1850842"/>
            <a:ext cx="7776864" cy="1938992"/>
          </a:xfrm>
          <a:prstGeom prst="rect">
            <a:avLst/>
          </a:prstGeom>
          <a:solidFill>
            <a:srgbClr val="F2F2F2"/>
          </a:solidFill>
        </p:spPr>
        <p:txBody>
          <a:bodyPr wrap="square" rtlCol="0">
            <a:spAutoFit/>
          </a:bodyPr>
          <a:lstStyle/>
          <a:p>
            <a:pPr lvl="1">
              <a:lnSpc>
                <a:spcPct val="150000"/>
              </a:lnSpc>
            </a:pP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console.log(</a:t>
            </a:r>
            <a:r>
              <a:rPr lang="en-US" altLang="zh-CN" sz="2000" dirty="0" err="1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screen.width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);	</a:t>
            </a:r>
            <a:r>
              <a:rPr lang="en-US" altLang="zh-CN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// 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示例结果：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1920</a:t>
            </a:r>
          </a:p>
          <a:p>
            <a:pPr lvl="1">
              <a:lnSpc>
                <a:spcPct val="150000"/>
              </a:lnSpc>
            </a:pP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console.log(</a:t>
            </a:r>
            <a:r>
              <a:rPr lang="en-US" altLang="zh-CN" sz="2000" dirty="0" err="1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screen.height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);	</a:t>
            </a:r>
            <a:r>
              <a:rPr lang="en-US" altLang="zh-CN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// 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示例结果：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1080</a:t>
            </a:r>
          </a:p>
          <a:p>
            <a:pPr lvl="1">
              <a:lnSpc>
                <a:spcPct val="150000"/>
              </a:lnSpc>
            </a:pP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console.log(</a:t>
            </a:r>
            <a:r>
              <a:rPr lang="en-US" altLang="zh-CN" sz="2000" dirty="0" err="1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screen.availWidth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);	</a:t>
            </a:r>
            <a:r>
              <a:rPr lang="en-US" altLang="zh-CN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// 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示例结果：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1920</a:t>
            </a:r>
          </a:p>
          <a:p>
            <a:pPr lvl="1">
              <a:lnSpc>
                <a:spcPct val="150000"/>
              </a:lnSpc>
            </a:pP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console.log(</a:t>
            </a:r>
            <a:r>
              <a:rPr lang="en-US" altLang="zh-CN" sz="2000" dirty="0" err="1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screen.availHeight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);	// 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示例结果：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1032</a:t>
            </a: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6F50A5FC-EF7B-42D2-86B4-B769A325ACB0}"/>
              </a:ext>
            </a:extLst>
          </p:cNvPr>
          <p:cNvSpPr txBox="1"/>
          <p:nvPr/>
        </p:nvSpPr>
        <p:spPr>
          <a:xfrm>
            <a:off x="919053" y="4062749"/>
            <a:ext cx="10576753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上述代码中</a:t>
            </a:r>
            <a:r>
              <a:rPr lang="en-US" altLang="zh-CN" sz="2000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screen</a:t>
            </a:r>
            <a:r>
              <a:rPr lang="zh-CN" altLang="en-US" sz="2000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属性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获取的结果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都是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数字型像素值。</a:t>
            </a:r>
            <a:r>
              <a:rPr lang="en-US" altLang="zh-CN" sz="2000" dirty="0" err="1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screen.availHeight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属性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的获取结果比</a:t>
            </a:r>
            <a:r>
              <a:rPr lang="en-US" altLang="zh-CN" sz="2000" dirty="0" err="1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screen.height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属性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的获取结果小了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48px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，这是因为</a:t>
            </a:r>
            <a:r>
              <a:rPr lang="en-US" altLang="zh-CN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Windows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系统的任务栏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占用了</a:t>
            </a:r>
            <a:r>
              <a:rPr lang="en-US" altLang="zh-CN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48px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的屏幕可用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空间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Title 1"/>
          <p:cNvSpPr txBox="1"/>
          <p:nvPr/>
        </p:nvSpPr>
        <p:spPr>
          <a:xfrm>
            <a:off x="1143690" y="266995"/>
            <a:ext cx="5239548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8.2.5  screen</a:t>
            </a:r>
            <a:r>
              <a:rPr lang="zh-CN" alt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对象</a:t>
            </a:r>
            <a:endParaRPr lang="zh-CN" alt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93538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xtBox 48"/>
          <p:cNvSpPr txBox="1"/>
          <p:nvPr/>
        </p:nvSpPr>
        <p:spPr>
          <a:xfrm>
            <a:off x="3970118" y="3014256"/>
            <a:ext cx="6733001" cy="830997"/>
          </a:xfrm>
          <a:prstGeom prst="rect">
            <a:avLst/>
          </a:prstGeom>
          <a:noFill/>
        </p:spPr>
        <p:txBody>
          <a:bodyPr wrap="square" lIns="91443" tIns="45720" rIns="91443" bIns="45720" rtlCol="0">
            <a:spAutoFit/>
          </a:bodyPr>
          <a:lstStyle/>
          <a:p>
            <a:r>
              <a:rPr lang="zh-CN" altLang="en-US" sz="4800" b="1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Source Han Sans K Bold" panose="020B0800000000000000" pitchFamily="34" charset="-128"/>
              </a:rPr>
              <a:t>窗口事件</a:t>
            </a:r>
            <a:endParaRPr lang="zh-CN" altLang="en-US" sz="4800" b="1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Source Han Sans K Bold" panose="020B0800000000000000" pitchFamily="34" charset="-128"/>
            </a:endParaRPr>
          </a:p>
        </p:txBody>
      </p:sp>
      <p:sp>
        <p:nvSpPr>
          <p:cNvPr id="2" name="TextBox 48"/>
          <p:cNvSpPr txBox="1"/>
          <p:nvPr/>
        </p:nvSpPr>
        <p:spPr>
          <a:xfrm>
            <a:off x="1626870" y="2809240"/>
            <a:ext cx="1734820" cy="1106805"/>
          </a:xfrm>
          <a:prstGeom prst="rect">
            <a:avLst/>
          </a:prstGeom>
          <a:noFill/>
        </p:spPr>
        <p:txBody>
          <a:bodyPr wrap="square" lIns="91443" tIns="45720" rIns="91443" bIns="45720" rtlCol="0">
            <a:spAutoFit/>
          </a:bodyPr>
          <a:lstStyle/>
          <a:p>
            <a:r>
              <a:rPr lang="en-US" altLang="en-GB" sz="6600" b="1" dirty="0" smtClean="0">
                <a:solidFill>
                  <a:srgbClr val="FAFAFA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8.3</a:t>
            </a:r>
            <a:endParaRPr lang="en-US" altLang="en-GB" sz="6600" b="1" dirty="0">
              <a:solidFill>
                <a:srgbClr val="FAFAFA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22014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>
            <a:extLst>
              <a:ext uri="{FF2B5EF4-FFF2-40B4-BE49-F238E27FC236}">
                <a16:creationId xmlns:a16="http://schemas.microsoft.com/office/drawing/2014/main" id="{1574172E-A3D8-43AB-9E82-549DB9FB48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4880" y="2215515"/>
            <a:ext cx="2797810" cy="3898265"/>
          </a:xfrm>
          <a:prstGeom prst="rect">
            <a:avLst/>
          </a:prstGeom>
        </p:spPr>
      </p:pic>
      <p:sp>
        <p:nvSpPr>
          <p:cNvPr id="7" name="椭圆形标注 12">
            <a:extLst>
              <a:ext uri="{FF2B5EF4-FFF2-40B4-BE49-F238E27FC236}">
                <a16:creationId xmlns:a16="http://schemas.microsoft.com/office/drawing/2014/main" id="{7B390C9A-D5FF-47D1-B4B4-0199AF6B48D8}"/>
              </a:ext>
            </a:extLst>
          </p:cNvPr>
          <p:cNvSpPr/>
          <p:nvPr/>
        </p:nvSpPr>
        <p:spPr>
          <a:xfrm>
            <a:off x="2968625" y="1560195"/>
            <a:ext cx="2071370" cy="1493520"/>
          </a:xfrm>
          <a:prstGeom prst="wedgeEllipseCallou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/>
              <a:t> </a:t>
            </a:r>
          </a:p>
        </p:txBody>
      </p:sp>
      <p:sp>
        <p:nvSpPr>
          <p:cNvPr id="9" name="TextBox 35">
            <a:extLst>
              <a:ext uri="{FF2B5EF4-FFF2-40B4-BE49-F238E27FC236}">
                <a16:creationId xmlns:a16="http://schemas.microsoft.com/office/drawing/2014/main" id="{D9A8924D-E4E3-41DB-9F07-89CCE28E2F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7390" y="1638300"/>
            <a:ext cx="1606550" cy="1228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17" tIns="60958" rIns="121917" bIns="60958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先定一个</a:t>
            </a:r>
            <a:r>
              <a:rPr lang="zh-CN" altLang="en-US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小目标！</a:t>
            </a:r>
          </a:p>
        </p:txBody>
      </p:sp>
      <p:sp>
        <p:nvSpPr>
          <p:cNvPr id="12" name="TextBox 35">
            <a:extLst>
              <a:ext uri="{FF2B5EF4-FFF2-40B4-BE49-F238E27FC236}">
                <a16:creationId xmlns:a16="http://schemas.microsoft.com/office/drawing/2014/main" id="{88A2767E-6F2C-4E24-978D-C8C7F57105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5965" y="3576722"/>
            <a:ext cx="5429568" cy="1165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17" tIns="60958" rIns="121917" bIns="60958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掌握</a:t>
            </a:r>
            <a:r>
              <a:rPr lang="zh-CN" altLang="en-US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窗口加载与卸载事件</a:t>
            </a:r>
            <a:r>
              <a:rPr lang="zh-CN" altLang="en-US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，能够在窗口加载和卸载时执行特定操作</a:t>
            </a:r>
            <a:endParaRPr lang="zh-CN" altLang="en-US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4" name="组合 13">
            <a:extLst>
              <a:ext uri="{FF2B5EF4-FFF2-40B4-BE49-F238E27FC236}">
                <a16:creationId xmlns:a16="http://schemas.microsoft.com/office/drawing/2014/main" id="{3617D419-9079-4D1F-99BA-23638A3FE48F}"/>
              </a:ext>
            </a:extLst>
          </p:cNvPr>
          <p:cNvGrpSpPr/>
          <p:nvPr/>
        </p:nvGrpSpPr>
        <p:grpSpPr>
          <a:xfrm>
            <a:off x="5379720" y="3816752"/>
            <a:ext cx="405130" cy="405130"/>
            <a:chOff x="8881" y="4685"/>
            <a:chExt cx="638" cy="638"/>
          </a:xfrm>
        </p:grpSpPr>
        <p:sp>
          <p:nvSpPr>
            <p:cNvPr id="15" name="椭圆 14">
              <a:extLst>
                <a:ext uri="{FF2B5EF4-FFF2-40B4-BE49-F238E27FC236}">
                  <a16:creationId xmlns:a16="http://schemas.microsoft.com/office/drawing/2014/main" id="{7644041C-FD8B-4B62-94FA-4226E308886B}"/>
                </a:ext>
              </a:extLst>
            </p:cNvPr>
            <p:cNvSpPr/>
            <p:nvPr/>
          </p:nvSpPr>
          <p:spPr>
            <a:xfrm>
              <a:off x="8881" y="4685"/>
              <a:ext cx="638" cy="638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椭圆 15">
              <a:extLst>
                <a:ext uri="{FF2B5EF4-FFF2-40B4-BE49-F238E27FC236}">
                  <a16:creationId xmlns:a16="http://schemas.microsoft.com/office/drawing/2014/main" id="{BDC457E5-245E-48A8-8165-3C32BA3775C2}"/>
                </a:ext>
              </a:extLst>
            </p:cNvPr>
            <p:cNvSpPr/>
            <p:nvPr/>
          </p:nvSpPr>
          <p:spPr>
            <a:xfrm>
              <a:off x="8946" y="4750"/>
              <a:ext cx="508" cy="508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0" name="Title 1"/>
          <p:cNvSpPr txBox="1"/>
          <p:nvPr/>
        </p:nvSpPr>
        <p:spPr>
          <a:xfrm>
            <a:off x="1143690" y="266995"/>
            <a:ext cx="5239548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8.3.1  </a:t>
            </a:r>
            <a:r>
              <a:rPr lang="zh-CN" alt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窗口加载与卸载事件</a:t>
            </a:r>
            <a:endParaRPr lang="zh-CN" alt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40167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 txBox="1"/>
          <p:nvPr/>
        </p:nvSpPr>
        <p:spPr>
          <a:xfrm>
            <a:off x="1143690" y="266995"/>
            <a:ext cx="5239548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8.3.1  </a:t>
            </a:r>
            <a:r>
              <a:rPr lang="zh-CN" alt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窗口加载与卸载事件</a:t>
            </a:r>
            <a:endParaRPr lang="zh-CN" alt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C37C7476-70A0-45CA-ACD1-7CDA8E61E8F9}"/>
              </a:ext>
            </a:extLst>
          </p:cNvPr>
          <p:cNvSpPr txBox="1"/>
          <p:nvPr/>
        </p:nvSpPr>
        <p:spPr>
          <a:xfrm>
            <a:off x="910630" y="1413570"/>
            <a:ext cx="10585176" cy="2400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窗口</a:t>
            </a:r>
            <a:r>
              <a:rPr lang="zh-CN" altLang="en-US" sz="2000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事件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是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指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window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对象的事件，它与整个窗口有关。常用的窗口事件有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窗口加载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与</a:t>
            </a:r>
            <a:endParaRPr lang="en-US" altLang="zh-CN" sz="2000" dirty="0" smtClean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2000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卸载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事件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、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窗口大小事件</a:t>
            </a:r>
            <a:r>
              <a:rPr lang="zh-CN" altLang="zh-CN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。</a:t>
            </a:r>
            <a:endParaRPr lang="en-US" altLang="zh-CN" sz="2000" dirty="0" smtClean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>
              <a:lnSpc>
                <a:spcPct val="150000"/>
              </a:lnSpc>
            </a:pPr>
            <a:endParaRPr lang="en-US" altLang="zh-CN" sz="1000" dirty="0" smtClean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>
              <a:lnSpc>
                <a:spcPct val="150000"/>
              </a:lnSpc>
            </a:pPr>
            <a:endParaRPr lang="en-US" altLang="zh-CN" sz="1000" dirty="0" smtClean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窗口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加载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、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卸载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事件的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使用场景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：</a:t>
            </a:r>
            <a:r>
              <a:rPr lang="zh-CN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如果要在窗口加载完成后执行某些代码，或在窗口卸载时执行某些</a:t>
            </a:r>
            <a:r>
              <a:rPr lang="zh-CN" altLang="zh-CN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代码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时可以使用。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10826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/>
          <p:nvPr/>
        </p:nvSpPr>
        <p:spPr>
          <a:xfrm>
            <a:off x="1143690" y="266995"/>
            <a:ext cx="5239548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8.3.1  </a:t>
            </a:r>
            <a:r>
              <a:rPr lang="zh-CN" alt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窗口加载与卸载事件</a:t>
            </a:r>
            <a:endParaRPr lang="zh-CN" alt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92D9E032-3ACE-4053-B5BF-09A503F761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190071"/>
              </p:ext>
            </p:extLst>
          </p:nvPr>
        </p:nvGraphicFramePr>
        <p:xfrm>
          <a:off x="2206774" y="1701602"/>
          <a:ext cx="6840760" cy="1961808"/>
        </p:xfrm>
        <a:graphic>
          <a:graphicData uri="http://schemas.openxmlformats.org/drawingml/2006/table">
            <a:tbl>
              <a:tblPr>
                <a:tableStyleId>{7DF18680-E054-41AD-8BC1-D1AEF772440D}</a:tableStyleId>
              </a:tblPr>
              <a:tblGrid>
                <a:gridCol w="1900784">
                  <a:extLst>
                    <a:ext uri="{9D8B030D-6E8A-4147-A177-3AD203B41FA5}">
                      <a16:colId xmlns:a16="http://schemas.microsoft.com/office/drawing/2014/main" val="4045703550"/>
                    </a:ext>
                  </a:extLst>
                </a:gridCol>
                <a:gridCol w="4939976">
                  <a:extLst>
                    <a:ext uri="{9D8B030D-6E8A-4147-A177-3AD203B41FA5}">
                      <a16:colId xmlns:a16="http://schemas.microsoft.com/office/drawing/2014/main" val="1945888999"/>
                    </a:ext>
                  </a:extLst>
                </a:gridCol>
              </a:tblGrid>
              <a:tr h="757966">
                <a:tc>
                  <a:txBody>
                    <a:bodyPr/>
                    <a:lstStyle/>
                    <a:p>
                      <a:pPr marL="0" indent="0" algn="ctr" defTabSz="1219200" rtl="0" eaLnBrk="1" latinLnBrk="0" hangingPunct="1">
                        <a:spcAft>
                          <a:spcPts val="0"/>
                        </a:spcAft>
                      </a:pPr>
                      <a:r>
                        <a:rPr lang="zh-CN" altLang="en-US" sz="1800" b="1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事件名称</a:t>
                      </a:r>
                      <a:endParaRPr lang="zh-CN" altLang="en-US" sz="1800" b="1" kern="100" dirty="0">
                        <a:solidFill>
                          <a:srgbClr val="595959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1219200" rtl="0" eaLnBrk="1" latinLnBrk="0" hangingPunct="1">
                        <a:spcAft>
                          <a:spcPts val="0"/>
                        </a:spcAft>
                      </a:pPr>
                      <a:r>
                        <a:rPr lang="zh-CN" altLang="en-US" sz="1800" b="1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说明</a:t>
                      </a:r>
                      <a:endParaRPr lang="zh-CN" altLang="en-US" sz="1800" b="1" kern="100" dirty="0">
                        <a:solidFill>
                          <a:srgbClr val="595959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0570">
                <a:tc>
                  <a:txBody>
                    <a:bodyPr/>
                    <a:lstStyle/>
                    <a:p>
                      <a:pPr marL="0" marR="0" lvl="0" indent="0" algn="ctr" defTabSz="1219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load</a:t>
                      </a:r>
                      <a:endParaRPr lang="zh-CN" altLang="en-US" sz="2000" b="0" kern="100" dirty="0">
                        <a:solidFill>
                          <a:srgbClr val="595959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1219200" rtl="0" eaLnBrk="1" latinLnBrk="0" hangingPunct="1">
                        <a:spcAft>
                          <a:spcPts val="0"/>
                        </a:spcAft>
                      </a:pPr>
                      <a:r>
                        <a:rPr lang="zh-CN" altLang="en-US" sz="20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当页面加载完毕后触发</a:t>
                      </a:r>
                      <a:endParaRPr lang="zh-CN" altLang="en-US" sz="2000" b="0" kern="100" dirty="0">
                        <a:solidFill>
                          <a:srgbClr val="595959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778534"/>
                  </a:ext>
                </a:extLst>
              </a:tr>
              <a:tr h="603272">
                <a:tc>
                  <a:txBody>
                    <a:bodyPr/>
                    <a:lstStyle/>
                    <a:p>
                      <a:pPr marL="0" marR="0" lvl="0" indent="0" algn="ctr" defTabSz="1219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unload</a:t>
                      </a:r>
                      <a:endParaRPr lang="zh-CN" altLang="en-US" sz="2000" b="0" kern="100" dirty="0">
                        <a:solidFill>
                          <a:srgbClr val="595959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1219200" rtl="0" eaLnBrk="1" latinLnBrk="0" hangingPunct="1">
                        <a:spcAft>
                          <a:spcPts val="0"/>
                        </a:spcAft>
                      </a:pPr>
                      <a:r>
                        <a:rPr lang="zh-CN" altLang="en-US" sz="20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当页面卸载时触发</a:t>
                      </a:r>
                      <a:endParaRPr lang="zh-CN" altLang="en-US" sz="2000" b="0" kern="100" dirty="0">
                        <a:solidFill>
                          <a:srgbClr val="595959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0076697"/>
                  </a:ext>
                </a:extLst>
              </a:tr>
            </a:tbl>
          </a:graphicData>
        </a:graphic>
      </p:graphicFrame>
      <p:sp>
        <p:nvSpPr>
          <p:cNvPr id="7" name="文本框 6">
            <a:extLst>
              <a:ext uri="{FF2B5EF4-FFF2-40B4-BE49-F238E27FC236}">
                <a16:creationId xmlns:a16="http://schemas.microsoft.com/office/drawing/2014/main" id="{C37C7476-70A0-45CA-ACD1-7CDA8E61E8F9}"/>
              </a:ext>
            </a:extLst>
          </p:cNvPr>
          <p:cNvSpPr txBox="1"/>
          <p:nvPr/>
        </p:nvSpPr>
        <p:spPr>
          <a:xfrm>
            <a:off x="1078324" y="985313"/>
            <a:ext cx="3576721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窗口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加载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与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卸载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事件如下。</a:t>
            </a:r>
            <a:endParaRPr lang="en-US" altLang="zh-CN" sz="2000" dirty="0" smtClean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C37C7476-70A0-45CA-ACD1-7CDA8E61E8F9}"/>
              </a:ext>
            </a:extLst>
          </p:cNvPr>
          <p:cNvSpPr txBox="1"/>
          <p:nvPr/>
        </p:nvSpPr>
        <p:spPr>
          <a:xfrm>
            <a:off x="1111295" y="4077866"/>
            <a:ext cx="10312503" cy="22852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针对</a:t>
            </a:r>
            <a:r>
              <a:rPr lang="en-US" altLang="zh-CN" sz="2000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load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和</a:t>
            </a:r>
            <a:r>
              <a:rPr lang="en-US" altLang="zh-CN" sz="2000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unload</a:t>
            </a:r>
            <a:r>
              <a:rPr lang="zh-CN" altLang="en-US" sz="2000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事件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的说明如下</a:t>
            </a:r>
            <a:r>
              <a:rPr lang="zh-CN" altLang="en-US" sz="2000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。</a:t>
            </a:r>
            <a:endParaRPr lang="en-US" altLang="zh-CN" sz="2000" dirty="0" smtClean="0">
              <a:solidFill>
                <a:srgbClr val="1369B3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l"/>
            </a:pPr>
            <a:endParaRPr lang="en-US" altLang="zh-CN" sz="500" dirty="0" smtClean="0">
              <a:solidFill>
                <a:srgbClr val="1369B3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zh-CN" sz="2000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load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事件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会在网页文档以及外链的文件（包括图像文件、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JS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文件、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CSS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文件等）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全部加载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完成后才会触发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；</a:t>
            </a:r>
            <a:endParaRPr lang="en-US" altLang="zh-CN" sz="2000" dirty="0" smtClean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l"/>
            </a:pPr>
            <a:endParaRPr lang="en-US" altLang="zh-CN" sz="1000" dirty="0">
              <a:solidFill>
                <a:srgbClr val="1369B3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zh-CN" sz="2000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unload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事件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会在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用户关闭网页时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触发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。</a:t>
            </a:r>
            <a:endParaRPr lang="en-US" altLang="zh-CN" sz="2000" dirty="0" smtClean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574444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文本框 11">
            <a:extLst>
              <a:ext uri="{FF2B5EF4-FFF2-40B4-BE49-F238E27FC236}">
                <a16:creationId xmlns:a16="http://schemas.microsoft.com/office/drawing/2014/main" id="{5B653B27-C66C-4445-9CBF-A6D7D136B224}"/>
              </a:ext>
            </a:extLst>
          </p:cNvPr>
          <p:cNvSpPr txBox="1"/>
          <p:nvPr/>
        </p:nvSpPr>
        <p:spPr>
          <a:xfrm>
            <a:off x="910630" y="1023929"/>
            <a:ext cx="10009112" cy="4996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窗口加载与卸载事件有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两种注册方式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，示例代码如下。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FE065F27-6A7E-4113-A35F-499519EB7B70}"/>
              </a:ext>
            </a:extLst>
          </p:cNvPr>
          <p:cNvSpPr txBox="1"/>
          <p:nvPr/>
        </p:nvSpPr>
        <p:spPr>
          <a:xfrm>
            <a:off x="2638822" y="1766143"/>
            <a:ext cx="7776864" cy="2807948"/>
          </a:xfrm>
          <a:prstGeom prst="rect">
            <a:avLst/>
          </a:prstGeom>
          <a:solidFill>
            <a:srgbClr val="F2F2F2"/>
          </a:solidFill>
        </p:spPr>
        <p:txBody>
          <a:bodyPr wrap="square" rtlCol="0">
            <a:spAutoFit/>
          </a:bodyPr>
          <a:lstStyle/>
          <a:p>
            <a:pPr lvl="1">
              <a:lnSpc>
                <a:spcPct val="150000"/>
              </a:lnSpc>
            </a:pP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// 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方式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1</a:t>
            </a:r>
          </a:p>
          <a:p>
            <a:pPr lvl="1">
              <a:lnSpc>
                <a:spcPct val="150000"/>
              </a:lnSpc>
            </a:pPr>
            <a:r>
              <a:rPr lang="en-US" altLang="zh-CN" sz="2000" dirty="0" err="1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window.onload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 = function () {};</a:t>
            </a:r>
          </a:p>
          <a:p>
            <a:pPr lvl="1">
              <a:lnSpc>
                <a:spcPct val="150000"/>
              </a:lnSpc>
            </a:pPr>
            <a:r>
              <a:rPr lang="en-US" altLang="zh-CN" sz="2000" dirty="0" err="1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window.onunload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 = function () {};</a:t>
            </a:r>
          </a:p>
          <a:p>
            <a:pPr lvl="1">
              <a:lnSpc>
                <a:spcPct val="150000"/>
              </a:lnSpc>
            </a:pP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// 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方式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2</a:t>
            </a:r>
          </a:p>
          <a:p>
            <a:pPr lvl="1">
              <a:lnSpc>
                <a:spcPct val="150000"/>
              </a:lnSpc>
            </a:pPr>
            <a:r>
              <a:rPr lang="en-US" altLang="zh-CN" sz="2000" dirty="0" err="1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window.addEventListener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('load', function () {});</a:t>
            </a:r>
          </a:p>
          <a:p>
            <a:pPr lvl="1">
              <a:lnSpc>
                <a:spcPct val="150000"/>
              </a:lnSpc>
            </a:pPr>
            <a:r>
              <a:rPr lang="en-US" altLang="zh-CN" sz="2000" dirty="0" err="1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window.addEventListener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('unload', function () {});</a:t>
            </a: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6F50A5FC-EF7B-42D2-86B4-B769A325ACB0}"/>
              </a:ext>
            </a:extLst>
          </p:cNvPr>
          <p:cNvSpPr txBox="1"/>
          <p:nvPr/>
        </p:nvSpPr>
        <p:spPr>
          <a:xfrm>
            <a:off x="1054646" y="4869954"/>
            <a:ext cx="9289033" cy="9612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方式</a:t>
            </a:r>
            <a:r>
              <a:rPr lang="en-US" altLang="zh-CN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只能注册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一个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事件处理函数，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方式</a:t>
            </a:r>
            <a:r>
              <a:rPr lang="en-US" altLang="zh-CN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可以注册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多个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事件处理函数，只需多次调用</a:t>
            </a:r>
            <a:r>
              <a:rPr lang="en-US" altLang="zh-CN" sz="2000" dirty="0" err="1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window.addEventListener</a:t>
            </a:r>
            <a:r>
              <a:rPr lang="en-US" altLang="zh-CN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()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即可。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Title 1"/>
          <p:cNvSpPr txBox="1"/>
          <p:nvPr/>
        </p:nvSpPr>
        <p:spPr>
          <a:xfrm>
            <a:off x="1143690" y="266995"/>
            <a:ext cx="5239548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8.3.1  </a:t>
            </a:r>
            <a:r>
              <a:rPr lang="zh-CN" alt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窗口加载与卸载事件</a:t>
            </a:r>
            <a:endParaRPr lang="zh-CN" alt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69875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>
            <a:extLst>
              <a:ext uri="{FF2B5EF4-FFF2-40B4-BE49-F238E27FC236}">
                <a16:creationId xmlns:a16="http://schemas.microsoft.com/office/drawing/2014/main" id="{9199F780-8C6D-41DC-98C8-CF419467C4ED}"/>
              </a:ext>
            </a:extLst>
          </p:cNvPr>
          <p:cNvSpPr txBox="1"/>
          <p:nvPr/>
        </p:nvSpPr>
        <p:spPr>
          <a:xfrm>
            <a:off x="982639" y="2241538"/>
            <a:ext cx="10513167" cy="2516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当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网页中的图片有很多时，如果图片加载速度慢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zh-CN" altLang="en-US" sz="2000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窗口加载事件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的触发可能需要较长的时间，这样会影响到用户的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体验。怎么解决呢？</a:t>
            </a:r>
            <a:endParaRPr lang="en-US" altLang="zh-CN" sz="2000" dirty="0" smtClean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endParaRPr lang="en-US" altLang="zh-CN" sz="500" dirty="0" smtClean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我们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可以使用</a:t>
            </a:r>
            <a:r>
              <a:rPr lang="en-US" altLang="zh-CN" sz="2000" dirty="0" err="1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document.DOMContentLoaded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事件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，它会在文档加载完成时触发，与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图像文件、</a:t>
            </a:r>
            <a:r>
              <a:rPr lang="en-US" altLang="zh-CN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JavaScript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文件和</a:t>
            </a:r>
            <a:r>
              <a:rPr lang="en-US" altLang="zh-CN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CSS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文件等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外部文件是否加载完成无关，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适用于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页面中外部文件有很多的情况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zh-CN" altLang="en-US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099C91DE-0244-4303-A130-E033EDC4BBFE}"/>
              </a:ext>
            </a:extLst>
          </p:cNvPr>
          <p:cNvSpPr/>
          <p:nvPr/>
        </p:nvSpPr>
        <p:spPr>
          <a:xfrm>
            <a:off x="2181898" y="1262275"/>
            <a:ext cx="5425476" cy="670560"/>
          </a:xfrm>
          <a:prstGeom prst="rect">
            <a:avLst/>
          </a:prstGeom>
          <a:solidFill>
            <a:srgbClr val="1369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思源黑体 CN Regular" panose="020B05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075C55DE-363F-44E9-9672-E9BAE2E7AB53}"/>
              </a:ext>
            </a:extLst>
          </p:cNvPr>
          <p:cNvSpPr txBox="1"/>
          <p:nvPr/>
        </p:nvSpPr>
        <p:spPr>
          <a:xfrm>
            <a:off x="2291859" y="1413570"/>
            <a:ext cx="5315515" cy="400110"/>
          </a:xfrm>
          <a:prstGeom prst="rect">
            <a:avLst/>
          </a:prstGeom>
          <a:solidFill>
            <a:srgbClr val="1369B2"/>
          </a:solidFill>
        </p:spPr>
        <p:txBody>
          <a:bodyPr wrap="square" rtlCol="0">
            <a:spAutoFit/>
          </a:bodyPr>
          <a:lstStyle/>
          <a:p>
            <a:r>
              <a:rPr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多学</a:t>
            </a:r>
            <a:r>
              <a:rPr lang="zh-CN" altLang="en-US" sz="20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一招：</a:t>
            </a:r>
            <a:r>
              <a:rPr lang="en-US" altLang="zh-CN" sz="2000" dirty="0" err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document.DOMContentLoaded</a:t>
            </a:r>
            <a:endParaRPr lang="zh-CN" altLang="en-US" sz="20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34DB6F21-6781-41DA-87FE-0B6688E808D0}"/>
              </a:ext>
            </a:extLst>
          </p:cNvPr>
          <p:cNvSpPr/>
          <p:nvPr/>
        </p:nvSpPr>
        <p:spPr>
          <a:xfrm>
            <a:off x="7696558" y="1262275"/>
            <a:ext cx="83127" cy="670560"/>
          </a:xfrm>
          <a:prstGeom prst="rect">
            <a:avLst/>
          </a:prstGeom>
          <a:solidFill>
            <a:srgbClr val="1369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思源黑体 CN Regular" panose="020B05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B97729BF-CB04-49C4-AD3D-1484B863B72B}"/>
              </a:ext>
            </a:extLst>
          </p:cNvPr>
          <p:cNvSpPr/>
          <p:nvPr/>
        </p:nvSpPr>
        <p:spPr>
          <a:xfrm>
            <a:off x="7884287" y="1262275"/>
            <a:ext cx="83127" cy="670560"/>
          </a:xfrm>
          <a:prstGeom prst="rect">
            <a:avLst/>
          </a:prstGeom>
          <a:solidFill>
            <a:srgbClr val="1369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思源黑体 CN Regular" panose="020B0500000000000000" pitchFamily="34" charset="-122"/>
              <a:sym typeface="Arial" panose="020B0604020202020204" pitchFamily="34" charset="0"/>
            </a:endParaRPr>
          </a:p>
        </p:txBody>
      </p:sp>
      <p:pic>
        <p:nvPicPr>
          <p:cNvPr id="13" name="图形 17" descr="讲故事">
            <a:extLst>
              <a:ext uri="{FF2B5EF4-FFF2-40B4-BE49-F238E27FC236}">
                <a16:creationId xmlns:a16="http://schemas.microsoft.com/office/drawing/2014/main" id="{8BB562EA-CB3A-477D-8D7D-57F68FA57F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982639" y="1045642"/>
            <a:ext cx="936104" cy="936104"/>
          </a:xfrm>
          <a:prstGeom prst="rect">
            <a:avLst/>
          </a:prstGeom>
        </p:spPr>
      </p:pic>
      <p:sp>
        <p:nvSpPr>
          <p:cNvPr id="14" name="Title 1"/>
          <p:cNvSpPr txBox="1"/>
          <p:nvPr/>
        </p:nvSpPr>
        <p:spPr>
          <a:xfrm>
            <a:off x="1143690" y="266995"/>
            <a:ext cx="5239548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8.3.1  </a:t>
            </a:r>
            <a:r>
              <a:rPr lang="zh-CN" alt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窗口加载与卸载事件</a:t>
            </a:r>
            <a:endParaRPr lang="zh-CN" alt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6F50A5FC-EF7B-42D2-86B4-B769A325ACB0}"/>
              </a:ext>
            </a:extLst>
          </p:cNvPr>
          <p:cNvSpPr txBox="1"/>
          <p:nvPr/>
        </p:nvSpPr>
        <p:spPr>
          <a:xfrm>
            <a:off x="2602817" y="5255617"/>
            <a:ext cx="8028893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 dirty="0" err="1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document.DOMContentLoaded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事件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不兼容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IE 9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之前版本的浏览器。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矩形: 圆角 1">
            <a:extLst>
              <a:ext uri="{FF2B5EF4-FFF2-40B4-BE49-F238E27FC236}">
                <a16:creationId xmlns:a16="http://schemas.microsoft.com/office/drawing/2014/main" id="{C16976FD-133A-4B29-873B-D43174BA2570}"/>
              </a:ext>
            </a:extLst>
          </p:cNvPr>
          <p:cNvSpPr/>
          <p:nvPr/>
        </p:nvSpPr>
        <p:spPr>
          <a:xfrm>
            <a:off x="1999474" y="5157987"/>
            <a:ext cx="8848260" cy="76884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595959"/>
              </a:solidFill>
            </a:endParaRPr>
          </a:p>
        </p:txBody>
      </p:sp>
      <p:sp>
        <p:nvSpPr>
          <p:cNvPr id="17" name="流程图: 资料带 16">
            <a:extLst>
              <a:ext uri="{FF2B5EF4-FFF2-40B4-BE49-F238E27FC236}">
                <a16:creationId xmlns:a16="http://schemas.microsoft.com/office/drawing/2014/main" id="{1279245D-C2B0-409E-B36F-08E7547D0952}"/>
              </a:ext>
            </a:extLst>
          </p:cNvPr>
          <p:cNvSpPr/>
          <p:nvPr/>
        </p:nvSpPr>
        <p:spPr>
          <a:xfrm>
            <a:off x="1800486" y="4941962"/>
            <a:ext cx="775053" cy="504056"/>
          </a:xfrm>
          <a:prstGeom prst="flowChartPunchedTape">
            <a:avLst/>
          </a:prstGeom>
          <a:solidFill>
            <a:srgbClr val="1369B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Tip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02218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>
            <a:extLst>
              <a:ext uri="{FF2B5EF4-FFF2-40B4-BE49-F238E27FC236}">
                <a16:creationId xmlns:a16="http://schemas.microsoft.com/office/drawing/2014/main" id="{1574172E-A3D8-43AB-9E82-549DB9FB48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4880" y="2215515"/>
            <a:ext cx="2797810" cy="3898265"/>
          </a:xfrm>
          <a:prstGeom prst="rect">
            <a:avLst/>
          </a:prstGeom>
        </p:spPr>
      </p:pic>
      <p:sp>
        <p:nvSpPr>
          <p:cNvPr id="7" name="椭圆形标注 12">
            <a:extLst>
              <a:ext uri="{FF2B5EF4-FFF2-40B4-BE49-F238E27FC236}">
                <a16:creationId xmlns:a16="http://schemas.microsoft.com/office/drawing/2014/main" id="{7B390C9A-D5FF-47D1-B4B4-0199AF6B48D8}"/>
              </a:ext>
            </a:extLst>
          </p:cNvPr>
          <p:cNvSpPr/>
          <p:nvPr/>
        </p:nvSpPr>
        <p:spPr>
          <a:xfrm>
            <a:off x="2968625" y="1560195"/>
            <a:ext cx="2071370" cy="1493520"/>
          </a:xfrm>
          <a:prstGeom prst="wedgeEllipseCallou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/>
              <a:t> </a:t>
            </a:r>
          </a:p>
        </p:txBody>
      </p:sp>
      <p:sp>
        <p:nvSpPr>
          <p:cNvPr id="9" name="TextBox 35">
            <a:extLst>
              <a:ext uri="{FF2B5EF4-FFF2-40B4-BE49-F238E27FC236}">
                <a16:creationId xmlns:a16="http://schemas.microsoft.com/office/drawing/2014/main" id="{D9A8924D-E4E3-41DB-9F07-89CCE28E2F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7390" y="1638300"/>
            <a:ext cx="1606550" cy="1228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17" tIns="60958" rIns="121917" bIns="60958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先定一个</a:t>
            </a:r>
            <a:r>
              <a:rPr lang="zh-CN" altLang="en-US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小目标！</a:t>
            </a:r>
          </a:p>
        </p:txBody>
      </p:sp>
      <p:sp>
        <p:nvSpPr>
          <p:cNvPr id="12" name="TextBox 35">
            <a:extLst>
              <a:ext uri="{FF2B5EF4-FFF2-40B4-BE49-F238E27FC236}">
                <a16:creationId xmlns:a16="http://schemas.microsoft.com/office/drawing/2014/main" id="{88A2767E-6F2C-4E24-978D-C8C7F57105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5965" y="3576722"/>
            <a:ext cx="5429568" cy="12311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17" tIns="60958" rIns="121917" bIns="60958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掌握</a:t>
            </a:r>
            <a:r>
              <a:rPr lang="zh-CN" altLang="en-US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窗口大小事件</a:t>
            </a:r>
            <a:r>
              <a:rPr lang="zh-CN" altLang="en-US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，能够在窗口大小调整时执行特定操作</a:t>
            </a:r>
            <a:endParaRPr lang="zh-CN" altLang="en-US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4" name="组合 13">
            <a:extLst>
              <a:ext uri="{FF2B5EF4-FFF2-40B4-BE49-F238E27FC236}">
                <a16:creationId xmlns:a16="http://schemas.microsoft.com/office/drawing/2014/main" id="{3617D419-9079-4D1F-99BA-23638A3FE48F}"/>
              </a:ext>
            </a:extLst>
          </p:cNvPr>
          <p:cNvGrpSpPr/>
          <p:nvPr/>
        </p:nvGrpSpPr>
        <p:grpSpPr>
          <a:xfrm>
            <a:off x="5379720" y="3816752"/>
            <a:ext cx="405130" cy="405130"/>
            <a:chOff x="8881" y="4685"/>
            <a:chExt cx="638" cy="638"/>
          </a:xfrm>
        </p:grpSpPr>
        <p:sp>
          <p:nvSpPr>
            <p:cNvPr id="15" name="椭圆 14">
              <a:extLst>
                <a:ext uri="{FF2B5EF4-FFF2-40B4-BE49-F238E27FC236}">
                  <a16:creationId xmlns:a16="http://schemas.microsoft.com/office/drawing/2014/main" id="{7644041C-FD8B-4B62-94FA-4226E308886B}"/>
                </a:ext>
              </a:extLst>
            </p:cNvPr>
            <p:cNvSpPr/>
            <p:nvPr/>
          </p:nvSpPr>
          <p:spPr>
            <a:xfrm>
              <a:off x="8881" y="4685"/>
              <a:ext cx="638" cy="638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椭圆 15">
              <a:extLst>
                <a:ext uri="{FF2B5EF4-FFF2-40B4-BE49-F238E27FC236}">
                  <a16:creationId xmlns:a16="http://schemas.microsoft.com/office/drawing/2014/main" id="{BDC457E5-245E-48A8-8165-3C32BA3775C2}"/>
                </a:ext>
              </a:extLst>
            </p:cNvPr>
            <p:cNvSpPr/>
            <p:nvPr/>
          </p:nvSpPr>
          <p:spPr>
            <a:xfrm>
              <a:off x="8946" y="4750"/>
              <a:ext cx="508" cy="508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1" name="Title 1"/>
          <p:cNvSpPr txBox="1"/>
          <p:nvPr/>
        </p:nvSpPr>
        <p:spPr>
          <a:xfrm>
            <a:off x="1143690" y="266995"/>
            <a:ext cx="5239548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8.3.2  </a:t>
            </a:r>
            <a:r>
              <a:rPr lang="zh-CN" alt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窗口大小事件</a:t>
            </a:r>
            <a:endParaRPr lang="zh-CN" alt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03474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云形标注 5">
            <a:extLst>
              <a:ext uri="{FF2B5EF4-FFF2-40B4-BE49-F238E27FC236}">
                <a16:creationId xmlns:a16="http://schemas.microsoft.com/office/drawing/2014/main" id="{270982CC-5E33-47B6-B7C4-2203BA045E01}"/>
              </a:ext>
            </a:extLst>
          </p:cNvPr>
          <p:cNvSpPr/>
          <p:nvPr/>
        </p:nvSpPr>
        <p:spPr>
          <a:xfrm>
            <a:off x="1702718" y="1197546"/>
            <a:ext cx="5239548" cy="2621434"/>
          </a:xfrm>
          <a:prstGeom prst="cloudCallout">
            <a:avLst>
              <a:gd name="adj1" fmla="val 64873"/>
              <a:gd name="adj2" fmla="val 42348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r>
              <a:rPr kumimoji="1"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在开发中</a:t>
            </a:r>
            <a:r>
              <a:rPr kumimoji="1" lang="zh-CN" altLang="en-US" sz="1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，如何知道用户当前是否</a:t>
            </a:r>
            <a:r>
              <a:rPr kumimoji="1"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正在调整浏览器窗口</a:t>
            </a:r>
            <a:r>
              <a:rPr kumimoji="1" lang="zh-CN" altLang="en-US" sz="1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大小？</a:t>
            </a:r>
            <a:endParaRPr kumimoji="1" lang="zh-CN" altLang="en-US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8" name="Picture 4">
            <a:extLst>
              <a:ext uri="{FF2B5EF4-FFF2-40B4-BE49-F238E27FC236}">
                <a16:creationId xmlns:a16="http://schemas.microsoft.com/office/drawing/2014/main" id="{078B8346-D9A7-4D69-B9D4-1F6F1A92099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76" t="1975" r="11457" b="7902"/>
          <a:stretch>
            <a:fillRect/>
          </a:stretch>
        </p:blipFill>
        <p:spPr bwMode="auto">
          <a:xfrm>
            <a:off x="7911574" y="1456267"/>
            <a:ext cx="2740943" cy="4349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"/>
          <p:cNvSpPr txBox="1"/>
          <p:nvPr/>
        </p:nvSpPr>
        <p:spPr>
          <a:xfrm>
            <a:off x="1143690" y="266995"/>
            <a:ext cx="5239548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8.3.2  </a:t>
            </a:r>
            <a:r>
              <a:rPr lang="zh-CN" alt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窗口大小事件</a:t>
            </a:r>
            <a:endParaRPr lang="zh-CN" alt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1796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4"/>
          <p:cNvSpPr txBox="1"/>
          <p:nvPr/>
        </p:nvSpPr>
        <p:spPr>
          <a:xfrm>
            <a:off x="837863" y="572758"/>
            <a:ext cx="3007988" cy="662532"/>
          </a:xfrm>
          <a:prstGeom prst="rect">
            <a:avLst/>
          </a:prstGeom>
        </p:spPr>
        <p:txBody>
          <a:bodyPr lIns="121917" tIns="60958" rIns="121917" bIns="60958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zh-CN" altLang="en-US" b="1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目录</a:t>
            </a:r>
            <a:r>
              <a:rPr lang="en-US" altLang="zh-CN" b="1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/</a:t>
            </a:r>
            <a:r>
              <a:rPr lang="en-US" altLang="zh-CN" sz="24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Contents</a:t>
            </a:r>
            <a:endParaRPr lang="en-GB" sz="2400" dirty="0">
              <a:solidFill>
                <a:srgbClr val="1369B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grpSp>
        <p:nvGrpSpPr>
          <p:cNvPr id="45" name="组合 44"/>
          <p:cNvGrpSpPr/>
          <p:nvPr/>
        </p:nvGrpSpPr>
        <p:grpSpPr>
          <a:xfrm>
            <a:off x="3119265" y="1824070"/>
            <a:ext cx="1192190" cy="613062"/>
            <a:chOff x="2215144" y="982844"/>
            <a:chExt cx="1244730" cy="842780"/>
          </a:xfrm>
        </p:grpSpPr>
        <p:sp>
          <p:nvSpPr>
            <p:cNvPr id="46" name="平行四边形 45"/>
            <p:cNvSpPr/>
            <p:nvPr/>
          </p:nvSpPr>
          <p:spPr>
            <a:xfrm>
              <a:off x="2215144" y="982844"/>
              <a:ext cx="1120898" cy="842780"/>
            </a:xfrm>
            <a:prstGeom prst="parallelogram">
              <a:avLst>
                <a:gd name="adj" fmla="val 48207"/>
              </a:avLst>
            </a:prstGeom>
            <a:solidFill>
              <a:srgbClr val="1369B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47" name="文本框 9"/>
            <p:cNvSpPr txBox="1"/>
            <p:nvPr/>
          </p:nvSpPr>
          <p:spPr>
            <a:xfrm>
              <a:off x="2393075" y="1005670"/>
              <a:ext cx="1066799" cy="8038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2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01</a:t>
              </a:r>
              <a:endParaRPr lang="zh-CN" altLang="en-US" sz="3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grpSp>
        <p:nvGrpSpPr>
          <p:cNvPr id="48" name="组合 47"/>
          <p:cNvGrpSpPr/>
          <p:nvPr/>
        </p:nvGrpSpPr>
        <p:grpSpPr>
          <a:xfrm>
            <a:off x="3119265" y="2726540"/>
            <a:ext cx="1192190" cy="618406"/>
            <a:chOff x="2215144" y="2026500"/>
            <a:chExt cx="1244730" cy="850129"/>
          </a:xfrm>
        </p:grpSpPr>
        <p:sp>
          <p:nvSpPr>
            <p:cNvPr id="49" name="平行四边形 48"/>
            <p:cNvSpPr/>
            <p:nvPr/>
          </p:nvSpPr>
          <p:spPr>
            <a:xfrm>
              <a:off x="2215144" y="2033848"/>
              <a:ext cx="1120898" cy="842781"/>
            </a:xfrm>
            <a:prstGeom prst="parallelogram">
              <a:avLst>
                <a:gd name="adj" fmla="val 48207"/>
              </a:avLst>
            </a:prstGeom>
            <a:solidFill>
              <a:srgbClr val="1369B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50" name="文本框 10"/>
            <p:cNvSpPr txBox="1"/>
            <p:nvPr/>
          </p:nvSpPr>
          <p:spPr>
            <a:xfrm>
              <a:off x="2393075" y="2026500"/>
              <a:ext cx="1066799" cy="8038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2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02</a:t>
              </a:r>
              <a:endParaRPr lang="zh-CN" altLang="en-US" sz="3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grpSp>
        <p:nvGrpSpPr>
          <p:cNvPr id="51" name="组合 50"/>
          <p:cNvGrpSpPr/>
          <p:nvPr/>
        </p:nvGrpSpPr>
        <p:grpSpPr>
          <a:xfrm>
            <a:off x="3119265" y="3635638"/>
            <a:ext cx="1192190" cy="614525"/>
            <a:chOff x="2215144" y="3084852"/>
            <a:chExt cx="1244730" cy="844793"/>
          </a:xfrm>
        </p:grpSpPr>
        <p:sp>
          <p:nvSpPr>
            <p:cNvPr id="52" name="平行四边形 51"/>
            <p:cNvSpPr/>
            <p:nvPr/>
          </p:nvSpPr>
          <p:spPr>
            <a:xfrm>
              <a:off x="2215144" y="3084852"/>
              <a:ext cx="1120898" cy="842781"/>
            </a:xfrm>
            <a:prstGeom prst="parallelogram">
              <a:avLst>
                <a:gd name="adj" fmla="val 48207"/>
              </a:avLst>
            </a:prstGeom>
            <a:solidFill>
              <a:srgbClr val="1369B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53" name="文本框 11"/>
            <p:cNvSpPr txBox="1"/>
            <p:nvPr/>
          </p:nvSpPr>
          <p:spPr>
            <a:xfrm>
              <a:off x="2393075" y="3125750"/>
              <a:ext cx="1066799" cy="8038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2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03</a:t>
              </a:r>
              <a:endParaRPr lang="zh-CN" altLang="en-US" sz="3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grpSp>
        <p:nvGrpSpPr>
          <p:cNvPr id="60" name="组合 59"/>
          <p:cNvGrpSpPr/>
          <p:nvPr/>
        </p:nvGrpSpPr>
        <p:grpSpPr>
          <a:xfrm>
            <a:off x="4024817" y="1801891"/>
            <a:ext cx="5142331" cy="613062"/>
            <a:chOff x="4315150" y="953426"/>
            <a:chExt cx="3857250" cy="540057"/>
          </a:xfrm>
        </p:grpSpPr>
        <p:sp>
          <p:nvSpPr>
            <p:cNvPr id="61" name="矩形 60"/>
            <p:cNvSpPr/>
            <p:nvPr/>
          </p:nvSpPr>
          <p:spPr>
            <a:xfrm>
              <a:off x="4841196" y="1036090"/>
              <a:ext cx="2827147" cy="344580"/>
            </a:xfrm>
            <a:prstGeom prst="rect">
              <a:avLst/>
            </a:prstGeom>
            <a:ln w="15875">
              <a:noFill/>
            </a:ln>
          </p:spPr>
          <p:txBody>
            <a:bodyPr wrap="square" lIns="68580" tIns="34290" rIns="68580" bIns="34290">
              <a:spAutoFit/>
            </a:bodyPr>
            <a:lstStyle/>
            <a:p>
              <a:pPr algn="l">
                <a:buClrTx/>
                <a:buSzTx/>
                <a:buFontTx/>
              </a:pPr>
              <a:r>
                <a:rPr lang="en-US" altLang="zh-CN" sz="2000" dirty="0" smtClean="0">
                  <a:solidFill>
                    <a:srgbClr val="59595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BOM</a:t>
              </a:r>
              <a:r>
                <a:rPr lang="zh-CN" altLang="en-US" sz="2000" dirty="0" smtClean="0">
                  <a:solidFill>
                    <a:srgbClr val="59595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简介</a:t>
              </a:r>
              <a:endPara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62" name="平行四边形 61"/>
            <p:cNvSpPr/>
            <p:nvPr/>
          </p:nvSpPr>
          <p:spPr>
            <a:xfrm>
              <a:off x="4315150" y="953426"/>
              <a:ext cx="3857250" cy="540057"/>
            </a:xfrm>
            <a:prstGeom prst="parallelogram">
              <a:avLst>
                <a:gd name="adj" fmla="val 48207"/>
              </a:avLst>
            </a:prstGeom>
            <a:noFill/>
            <a:ln w="158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endParaRPr lang="zh-CN" altLang="en-US" sz="21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grpSp>
        <p:nvGrpSpPr>
          <p:cNvPr id="63" name="组合 62"/>
          <p:cNvGrpSpPr/>
          <p:nvPr/>
        </p:nvGrpSpPr>
        <p:grpSpPr>
          <a:xfrm>
            <a:off x="4024817" y="2709714"/>
            <a:ext cx="5142331" cy="613062"/>
            <a:chOff x="4315150" y="1647579"/>
            <a:chExt cx="3857250" cy="540057"/>
          </a:xfrm>
        </p:grpSpPr>
        <p:sp>
          <p:nvSpPr>
            <p:cNvPr id="64" name="矩形 63"/>
            <p:cNvSpPr/>
            <p:nvPr/>
          </p:nvSpPr>
          <p:spPr>
            <a:xfrm>
              <a:off x="4841196" y="1730243"/>
              <a:ext cx="2827147" cy="332129"/>
            </a:xfrm>
            <a:prstGeom prst="rect">
              <a:avLst/>
            </a:prstGeom>
            <a:ln w="15875">
              <a:noFill/>
            </a:ln>
          </p:spPr>
          <p:txBody>
            <a:bodyPr wrap="square" lIns="68580" tIns="34290" rIns="68580" bIns="34290">
              <a:spAutoFit/>
            </a:bodyPr>
            <a:lstStyle/>
            <a:p>
              <a:r>
                <a:rPr lang="en-US" altLang="zh-CN" sz="2000" dirty="0" smtClean="0">
                  <a:solidFill>
                    <a:srgbClr val="59595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BOM</a:t>
              </a:r>
              <a:r>
                <a:rPr lang="zh-CN" altLang="en-US" sz="2000" dirty="0" smtClean="0">
                  <a:solidFill>
                    <a:srgbClr val="59595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对象</a:t>
              </a:r>
              <a:endPara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65" name="平行四边形 64"/>
            <p:cNvSpPr/>
            <p:nvPr/>
          </p:nvSpPr>
          <p:spPr>
            <a:xfrm>
              <a:off x="4315150" y="1647579"/>
              <a:ext cx="3857250" cy="540057"/>
            </a:xfrm>
            <a:prstGeom prst="parallelogram">
              <a:avLst>
                <a:gd name="adj" fmla="val 48207"/>
              </a:avLst>
            </a:prstGeom>
            <a:noFill/>
            <a:ln w="158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endParaRPr lang="zh-CN" alt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grpSp>
        <p:nvGrpSpPr>
          <p:cNvPr id="66" name="组合 65"/>
          <p:cNvGrpSpPr/>
          <p:nvPr/>
        </p:nvGrpSpPr>
        <p:grpSpPr>
          <a:xfrm>
            <a:off x="4024817" y="3613985"/>
            <a:ext cx="5142331" cy="613062"/>
            <a:chOff x="4315150" y="2341731"/>
            <a:chExt cx="3857250" cy="540057"/>
          </a:xfrm>
        </p:grpSpPr>
        <p:sp>
          <p:nvSpPr>
            <p:cNvPr id="67" name="矩形 66"/>
            <p:cNvSpPr/>
            <p:nvPr/>
          </p:nvSpPr>
          <p:spPr>
            <a:xfrm>
              <a:off x="4841197" y="2424395"/>
              <a:ext cx="2827146" cy="331154"/>
            </a:xfrm>
            <a:prstGeom prst="rect">
              <a:avLst/>
            </a:prstGeom>
            <a:ln w="15875">
              <a:noFill/>
            </a:ln>
          </p:spPr>
          <p:txBody>
            <a:bodyPr wrap="square" lIns="68580" tIns="34290" rIns="68580" bIns="34290">
              <a:spAutoFit/>
            </a:bodyPr>
            <a:lstStyle/>
            <a:p>
              <a:r>
                <a:rPr lang="zh-CN" altLang="en-US" sz="2000" dirty="0" smtClean="0">
                  <a:solidFill>
                    <a:srgbClr val="59595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窗口事件</a:t>
              </a:r>
              <a:endPara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68" name="平行四边形 67"/>
            <p:cNvSpPr/>
            <p:nvPr/>
          </p:nvSpPr>
          <p:spPr>
            <a:xfrm>
              <a:off x="4315150" y="2341731"/>
              <a:ext cx="3857250" cy="540057"/>
            </a:xfrm>
            <a:prstGeom prst="parallelogram">
              <a:avLst>
                <a:gd name="adj" fmla="val 48207"/>
              </a:avLst>
            </a:prstGeom>
            <a:noFill/>
            <a:ln w="158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endParaRPr lang="zh-CN" altLang="en-US" sz="21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grpSp>
        <p:nvGrpSpPr>
          <p:cNvPr id="21" name="组合 20">
            <a:extLst>
              <a:ext uri="{FF2B5EF4-FFF2-40B4-BE49-F238E27FC236}">
                <a16:creationId xmlns:a16="http://schemas.microsoft.com/office/drawing/2014/main" id="{CB376FFE-0A38-421F-8A6D-2DEDEBD8EEF3}"/>
              </a:ext>
            </a:extLst>
          </p:cNvPr>
          <p:cNvGrpSpPr/>
          <p:nvPr/>
        </p:nvGrpSpPr>
        <p:grpSpPr>
          <a:xfrm>
            <a:off x="3108578" y="4603575"/>
            <a:ext cx="1192190" cy="614525"/>
            <a:chOff x="2215144" y="3084852"/>
            <a:chExt cx="1244730" cy="844793"/>
          </a:xfrm>
        </p:grpSpPr>
        <p:sp>
          <p:nvSpPr>
            <p:cNvPr id="22" name="平行四边形 21">
              <a:extLst>
                <a:ext uri="{FF2B5EF4-FFF2-40B4-BE49-F238E27FC236}">
                  <a16:creationId xmlns:a16="http://schemas.microsoft.com/office/drawing/2014/main" id="{388C74B8-A6C9-434C-9F0F-CD30735A046E}"/>
                </a:ext>
              </a:extLst>
            </p:cNvPr>
            <p:cNvSpPr/>
            <p:nvPr/>
          </p:nvSpPr>
          <p:spPr>
            <a:xfrm>
              <a:off x="2215144" y="3084852"/>
              <a:ext cx="1120898" cy="842781"/>
            </a:xfrm>
            <a:prstGeom prst="parallelogram">
              <a:avLst>
                <a:gd name="adj" fmla="val 48207"/>
              </a:avLst>
            </a:prstGeom>
            <a:solidFill>
              <a:srgbClr val="1369B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23" name="文本框 11">
              <a:extLst>
                <a:ext uri="{FF2B5EF4-FFF2-40B4-BE49-F238E27FC236}">
                  <a16:creationId xmlns:a16="http://schemas.microsoft.com/office/drawing/2014/main" id="{C9AEB00F-783C-4F0C-ABD8-86838E547BFB}"/>
                </a:ext>
              </a:extLst>
            </p:cNvPr>
            <p:cNvSpPr txBox="1"/>
            <p:nvPr/>
          </p:nvSpPr>
          <p:spPr>
            <a:xfrm>
              <a:off x="2393075" y="3125750"/>
              <a:ext cx="1066799" cy="8038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2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04</a:t>
              </a:r>
              <a:endParaRPr lang="zh-CN" altLang="en-US" sz="3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grpSp>
        <p:nvGrpSpPr>
          <p:cNvPr id="24" name="组合 23">
            <a:extLst>
              <a:ext uri="{FF2B5EF4-FFF2-40B4-BE49-F238E27FC236}">
                <a16:creationId xmlns:a16="http://schemas.microsoft.com/office/drawing/2014/main" id="{332EB411-C9AC-44C7-A5C7-EDF08E27D459}"/>
              </a:ext>
            </a:extLst>
          </p:cNvPr>
          <p:cNvGrpSpPr/>
          <p:nvPr/>
        </p:nvGrpSpPr>
        <p:grpSpPr>
          <a:xfrm>
            <a:off x="4014130" y="4581922"/>
            <a:ext cx="5142331" cy="613062"/>
            <a:chOff x="4315150" y="2341731"/>
            <a:chExt cx="3857250" cy="540057"/>
          </a:xfrm>
        </p:grpSpPr>
        <p:sp>
          <p:nvSpPr>
            <p:cNvPr id="25" name="矩形 24">
              <a:extLst>
                <a:ext uri="{FF2B5EF4-FFF2-40B4-BE49-F238E27FC236}">
                  <a16:creationId xmlns:a16="http://schemas.microsoft.com/office/drawing/2014/main" id="{EB4C37FC-9E76-4047-8F7E-664EC06978D2}"/>
                </a:ext>
              </a:extLst>
            </p:cNvPr>
            <p:cNvSpPr/>
            <p:nvPr/>
          </p:nvSpPr>
          <p:spPr>
            <a:xfrm>
              <a:off x="4841197" y="2424395"/>
              <a:ext cx="2827146" cy="331154"/>
            </a:xfrm>
            <a:prstGeom prst="rect">
              <a:avLst/>
            </a:prstGeom>
            <a:ln w="15875">
              <a:noFill/>
            </a:ln>
          </p:spPr>
          <p:txBody>
            <a:bodyPr wrap="square" lIns="68580" tIns="34290" rIns="68580" bIns="34290">
              <a:spAutoFit/>
            </a:bodyPr>
            <a:lstStyle/>
            <a:p>
              <a:r>
                <a:rPr lang="zh-CN" altLang="en-US" sz="2000" dirty="0" smtClean="0">
                  <a:solidFill>
                    <a:srgbClr val="59595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定时器</a:t>
              </a:r>
              <a:endPara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26" name="平行四边形 25">
              <a:extLst>
                <a:ext uri="{FF2B5EF4-FFF2-40B4-BE49-F238E27FC236}">
                  <a16:creationId xmlns:a16="http://schemas.microsoft.com/office/drawing/2014/main" id="{C1AC45FF-1323-43E6-81E4-96785288BE31}"/>
                </a:ext>
              </a:extLst>
            </p:cNvPr>
            <p:cNvSpPr/>
            <p:nvPr/>
          </p:nvSpPr>
          <p:spPr>
            <a:xfrm>
              <a:off x="4315150" y="2341731"/>
              <a:ext cx="3857250" cy="540057"/>
            </a:xfrm>
            <a:prstGeom prst="parallelogram">
              <a:avLst>
                <a:gd name="adj" fmla="val 48207"/>
              </a:avLst>
            </a:prstGeom>
            <a:noFill/>
            <a:ln w="158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endParaRPr lang="zh-CN" altLang="en-US" sz="21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grpSp>
        <p:nvGrpSpPr>
          <p:cNvPr id="27" name="组合 26">
            <a:extLst>
              <a:ext uri="{FF2B5EF4-FFF2-40B4-BE49-F238E27FC236}">
                <a16:creationId xmlns:a16="http://schemas.microsoft.com/office/drawing/2014/main" id="{CB376FFE-0A38-421F-8A6D-2DEDEBD8EEF3}"/>
              </a:ext>
            </a:extLst>
          </p:cNvPr>
          <p:cNvGrpSpPr/>
          <p:nvPr/>
        </p:nvGrpSpPr>
        <p:grpSpPr>
          <a:xfrm>
            <a:off x="3070870" y="5583406"/>
            <a:ext cx="1192190" cy="614525"/>
            <a:chOff x="2215144" y="3084852"/>
            <a:chExt cx="1244730" cy="844793"/>
          </a:xfrm>
        </p:grpSpPr>
        <p:sp>
          <p:nvSpPr>
            <p:cNvPr id="28" name="平行四边形 27">
              <a:extLst>
                <a:ext uri="{FF2B5EF4-FFF2-40B4-BE49-F238E27FC236}">
                  <a16:creationId xmlns:a16="http://schemas.microsoft.com/office/drawing/2014/main" id="{388C74B8-A6C9-434C-9F0F-CD30735A046E}"/>
                </a:ext>
              </a:extLst>
            </p:cNvPr>
            <p:cNvSpPr/>
            <p:nvPr/>
          </p:nvSpPr>
          <p:spPr>
            <a:xfrm>
              <a:off x="2215144" y="3084852"/>
              <a:ext cx="1120898" cy="842781"/>
            </a:xfrm>
            <a:prstGeom prst="parallelogram">
              <a:avLst>
                <a:gd name="adj" fmla="val 48207"/>
              </a:avLst>
            </a:prstGeom>
            <a:solidFill>
              <a:srgbClr val="1369B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29" name="文本框 11">
              <a:extLst>
                <a:ext uri="{FF2B5EF4-FFF2-40B4-BE49-F238E27FC236}">
                  <a16:creationId xmlns:a16="http://schemas.microsoft.com/office/drawing/2014/main" id="{C9AEB00F-783C-4F0C-ABD8-86838E547BFB}"/>
                </a:ext>
              </a:extLst>
            </p:cNvPr>
            <p:cNvSpPr txBox="1"/>
            <p:nvPr/>
          </p:nvSpPr>
          <p:spPr>
            <a:xfrm>
              <a:off x="2393075" y="3125750"/>
              <a:ext cx="1066799" cy="8038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2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05</a:t>
              </a:r>
              <a:endParaRPr lang="zh-CN" altLang="en-US" sz="3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grpSp>
        <p:nvGrpSpPr>
          <p:cNvPr id="30" name="组合 29">
            <a:extLst>
              <a:ext uri="{FF2B5EF4-FFF2-40B4-BE49-F238E27FC236}">
                <a16:creationId xmlns:a16="http://schemas.microsoft.com/office/drawing/2014/main" id="{332EB411-C9AC-44C7-A5C7-EDF08E27D459}"/>
              </a:ext>
            </a:extLst>
          </p:cNvPr>
          <p:cNvGrpSpPr/>
          <p:nvPr/>
        </p:nvGrpSpPr>
        <p:grpSpPr>
          <a:xfrm>
            <a:off x="3976422" y="5561753"/>
            <a:ext cx="5142331" cy="613062"/>
            <a:chOff x="4315150" y="2341731"/>
            <a:chExt cx="3857250" cy="540057"/>
          </a:xfrm>
        </p:grpSpPr>
        <p:sp>
          <p:nvSpPr>
            <p:cNvPr id="31" name="矩形 30">
              <a:extLst>
                <a:ext uri="{FF2B5EF4-FFF2-40B4-BE49-F238E27FC236}">
                  <a16:creationId xmlns:a16="http://schemas.microsoft.com/office/drawing/2014/main" id="{EB4C37FC-9E76-4047-8F7E-664EC06978D2}"/>
                </a:ext>
              </a:extLst>
            </p:cNvPr>
            <p:cNvSpPr/>
            <p:nvPr/>
          </p:nvSpPr>
          <p:spPr>
            <a:xfrm>
              <a:off x="4841197" y="2424395"/>
              <a:ext cx="2827146" cy="331154"/>
            </a:xfrm>
            <a:prstGeom prst="rect">
              <a:avLst/>
            </a:prstGeom>
            <a:ln w="15875">
              <a:noFill/>
            </a:ln>
          </p:spPr>
          <p:txBody>
            <a:bodyPr wrap="square" lIns="68580" tIns="34290" rIns="68580" bIns="34290">
              <a:spAutoFit/>
            </a:bodyPr>
            <a:lstStyle/>
            <a:p>
              <a:r>
                <a:rPr lang="zh-CN" altLang="en-US" sz="2000" dirty="0" smtClean="0">
                  <a:solidFill>
                    <a:srgbClr val="59595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动手实践：制作交通信号灯</a:t>
              </a:r>
              <a:endPara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32" name="平行四边形 31">
              <a:extLst>
                <a:ext uri="{FF2B5EF4-FFF2-40B4-BE49-F238E27FC236}">
                  <a16:creationId xmlns:a16="http://schemas.microsoft.com/office/drawing/2014/main" id="{C1AC45FF-1323-43E6-81E4-96785288BE31}"/>
                </a:ext>
              </a:extLst>
            </p:cNvPr>
            <p:cNvSpPr/>
            <p:nvPr/>
          </p:nvSpPr>
          <p:spPr>
            <a:xfrm>
              <a:off x="4315150" y="2341731"/>
              <a:ext cx="3857250" cy="540057"/>
            </a:xfrm>
            <a:prstGeom prst="parallelogram">
              <a:avLst>
                <a:gd name="adj" fmla="val 48207"/>
              </a:avLst>
            </a:prstGeom>
            <a:noFill/>
            <a:ln w="158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endParaRPr lang="zh-CN" altLang="en-US" sz="21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41719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C37C7476-70A0-45CA-ACD1-7CDA8E61E8F9}"/>
              </a:ext>
            </a:extLst>
          </p:cNvPr>
          <p:cNvSpPr txBox="1"/>
          <p:nvPr/>
        </p:nvSpPr>
        <p:spPr>
          <a:xfrm>
            <a:off x="910630" y="1053530"/>
            <a:ext cx="10419861" cy="9612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在开发中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，如果需要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知道用户是否正在调整浏览器窗口大小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，可以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使用窗口大小事件</a:t>
            </a:r>
            <a:r>
              <a:rPr lang="en-US" altLang="zh-CN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resize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，该事件有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两种注册</a:t>
            </a:r>
            <a:r>
              <a:rPr lang="zh-CN" altLang="en-US" sz="2000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方式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，如下所示。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AB13F4B9-C4A3-4163-9384-AECFF762958A}"/>
              </a:ext>
            </a:extLst>
          </p:cNvPr>
          <p:cNvSpPr txBox="1"/>
          <p:nvPr/>
        </p:nvSpPr>
        <p:spPr>
          <a:xfrm>
            <a:off x="1908092" y="2493690"/>
            <a:ext cx="8424936" cy="1959319"/>
          </a:xfrm>
          <a:prstGeom prst="rect">
            <a:avLst/>
          </a:prstGeom>
          <a:solidFill>
            <a:srgbClr val="F2F2F2"/>
          </a:solidFill>
        </p:spPr>
        <p:txBody>
          <a:bodyPr wrap="square" rtlCol="0">
            <a:spAutoFit/>
          </a:bodyPr>
          <a:lstStyle/>
          <a:p>
            <a:pPr lvl="1">
              <a:lnSpc>
                <a:spcPct val="150000"/>
              </a:lnSpc>
            </a:pP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// 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方式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1</a:t>
            </a:r>
          </a:p>
          <a:p>
            <a:pPr lvl="1">
              <a:lnSpc>
                <a:spcPct val="150000"/>
              </a:lnSpc>
            </a:pPr>
            <a:r>
              <a:rPr lang="en-US" altLang="zh-CN" sz="2000" dirty="0" err="1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window.onresize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 = function () {};</a:t>
            </a:r>
          </a:p>
          <a:p>
            <a:pPr lvl="1">
              <a:lnSpc>
                <a:spcPct val="150000"/>
              </a:lnSpc>
            </a:pP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// 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方式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2</a:t>
            </a:r>
          </a:p>
          <a:p>
            <a:pPr lvl="1">
              <a:lnSpc>
                <a:spcPct val="150000"/>
              </a:lnSpc>
            </a:pPr>
            <a:r>
              <a:rPr lang="en-US" altLang="zh-CN" sz="2000" dirty="0" err="1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window.addEventListener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('resize', function () {});</a:t>
            </a:r>
          </a:p>
          <a:p>
            <a:pPr lvl="1">
              <a:lnSpc>
                <a:spcPct val="150000"/>
              </a:lnSpc>
            </a:pPr>
            <a:endParaRPr lang="zh-CN" altLang="en-US" sz="1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Title 1"/>
          <p:cNvSpPr txBox="1"/>
          <p:nvPr/>
        </p:nvSpPr>
        <p:spPr>
          <a:xfrm>
            <a:off x="1143690" y="266995"/>
            <a:ext cx="5239548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8.3.2  </a:t>
            </a:r>
            <a:r>
              <a:rPr lang="zh-CN" alt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窗口大小事件</a:t>
            </a:r>
            <a:endParaRPr lang="zh-CN" alt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22649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C37C7476-70A0-45CA-ACD1-7CDA8E61E8F9}"/>
              </a:ext>
            </a:extLst>
          </p:cNvPr>
          <p:cNvSpPr txBox="1"/>
          <p:nvPr/>
        </p:nvSpPr>
        <p:spPr>
          <a:xfrm>
            <a:off x="982638" y="1197546"/>
            <a:ext cx="10419861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接下来通过案例演示当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用户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调整窗口大小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时，在控制台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输出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当前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页面的</a:t>
            </a:r>
            <a:r>
              <a:rPr lang="zh-CN" altLang="en-US" sz="2000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宽度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，示例代码如下。</a:t>
            </a:r>
            <a:endParaRPr lang="en-US" altLang="zh-CN" sz="2000" dirty="0" smtClean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4" name="Title 1"/>
          <p:cNvSpPr txBox="1"/>
          <p:nvPr/>
        </p:nvSpPr>
        <p:spPr>
          <a:xfrm>
            <a:off x="1143690" y="266995"/>
            <a:ext cx="5239548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8.3.2  </a:t>
            </a:r>
            <a:r>
              <a:rPr lang="zh-CN" alt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窗口大小事件</a:t>
            </a:r>
            <a:endParaRPr lang="zh-CN" alt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AB13F4B9-C4A3-4163-9384-AECFF762958A}"/>
              </a:ext>
            </a:extLst>
          </p:cNvPr>
          <p:cNvSpPr txBox="1"/>
          <p:nvPr/>
        </p:nvSpPr>
        <p:spPr>
          <a:xfrm>
            <a:off x="1404036" y="2205658"/>
            <a:ext cx="9731730" cy="2423740"/>
          </a:xfrm>
          <a:prstGeom prst="rect">
            <a:avLst/>
          </a:prstGeom>
          <a:solidFill>
            <a:srgbClr val="F2F2F2"/>
          </a:solidFill>
        </p:spPr>
        <p:txBody>
          <a:bodyPr wrap="square" rtlCol="0">
            <a:spAutoFit/>
          </a:bodyPr>
          <a:lstStyle/>
          <a:p>
            <a:pPr lvl="1">
              <a:lnSpc>
                <a:spcPct val="150000"/>
              </a:lnSpc>
            </a:pP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&lt;script&gt;</a:t>
            </a:r>
          </a:p>
          <a:p>
            <a:pPr lvl="1">
              <a:lnSpc>
                <a:spcPct val="150000"/>
              </a:lnSpc>
            </a:pP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  </a:t>
            </a:r>
            <a:r>
              <a:rPr lang="en-US" altLang="zh-CN" sz="2000" dirty="0" err="1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window.addEventListener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('resize', function () {</a:t>
            </a:r>
          </a:p>
          <a:p>
            <a:pPr lvl="1">
              <a:lnSpc>
                <a:spcPct val="150000"/>
              </a:lnSpc>
            </a:pP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    console.log(</a:t>
            </a:r>
            <a:r>
              <a:rPr lang="en-US" altLang="zh-CN" sz="2000" dirty="0" err="1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document.body.clientWidth</a:t>
            </a:r>
            <a:r>
              <a:rPr lang="en-US" altLang="zh-CN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);	// 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用于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获取页面的宽度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 lvl="1">
              <a:lnSpc>
                <a:spcPct val="150000"/>
              </a:lnSpc>
            </a:pP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  });</a:t>
            </a:r>
          </a:p>
          <a:p>
            <a:pPr lvl="1">
              <a:lnSpc>
                <a:spcPct val="150000"/>
              </a:lnSpc>
            </a:pP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&lt;/script&gt;</a:t>
            </a:r>
          </a:p>
          <a:p>
            <a:pPr lvl="1">
              <a:lnSpc>
                <a:spcPct val="150000"/>
              </a:lnSpc>
            </a:pPr>
            <a:endParaRPr lang="zh-CN" altLang="en-US" sz="1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80078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xtBox 48"/>
          <p:cNvSpPr txBox="1"/>
          <p:nvPr/>
        </p:nvSpPr>
        <p:spPr>
          <a:xfrm>
            <a:off x="3970118" y="3014256"/>
            <a:ext cx="6733001" cy="830997"/>
          </a:xfrm>
          <a:prstGeom prst="rect">
            <a:avLst/>
          </a:prstGeom>
          <a:noFill/>
        </p:spPr>
        <p:txBody>
          <a:bodyPr wrap="square" lIns="91443" tIns="45720" rIns="91443" bIns="45720" rtlCol="0">
            <a:spAutoFit/>
          </a:bodyPr>
          <a:lstStyle/>
          <a:p>
            <a:r>
              <a:rPr lang="zh-CN" altLang="en-US" sz="4800" b="1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Source Han Sans K Bold" panose="020B0800000000000000" pitchFamily="34" charset="-128"/>
              </a:rPr>
              <a:t>定时器</a:t>
            </a:r>
          </a:p>
        </p:txBody>
      </p:sp>
      <p:sp>
        <p:nvSpPr>
          <p:cNvPr id="2" name="TextBox 48"/>
          <p:cNvSpPr txBox="1"/>
          <p:nvPr/>
        </p:nvSpPr>
        <p:spPr>
          <a:xfrm>
            <a:off x="1626870" y="2809240"/>
            <a:ext cx="1734820" cy="1106805"/>
          </a:xfrm>
          <a:prstGeom prst="rect">
            <a:avLst/>
          </a:prstGeom>
          <a:noFill/>
        </p:spPr>
        <p:txBody>
          <a:bodyPr wrap="square" lIns="91443" tIns="45720" rIns="91443" bIns="45720" rtlCol="0">
            <a:spAutoFit/>
          </a:bodyPr>
          <a:lstStyle/>
          <a:p>
            <a:r>
              <a:rPr lang="en-US" altLang="en-GB" sz="6600" b="1" dirty="0" smtClean="0">
                <a:solidFill>
                  <a:srgbClr val="FAFAFA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8.4</a:t>
            </a:r>
            <a:endParaRPr lang="en-US" altLang="en-GB" sz="6600" b="1" dirty="0">
              <a:solidFill>
                <a:srgbClr val="FAFAFA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01579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>
            <a:extLst>
              <a:ext uri="{FF2B5EF4-FFF2-40B4-BE49-F238E27FC236}">
                <a16:creationId xmlns:a16="http://schemas.microsoft.com/office/drawing/2014/main" id="{1574172E-A3D8-43AB-9E82-549DB9FB48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4880" y="2215515"/>
            <a:ext cx="2797810" cy="3898265"/>
          </a:xfrm>
          <a:prstGeom prst="rect">
            <a:avLst/>
          </a:prstGeom>
        </p:spPr>
      </p:pic>
      <p:sp>
        <p:nvSpPr>
          <p:cNvPr id="7" name="椭圆形标注 12">
            <a:extLst>
              <a:ext uri="{FF2B5EF4-FFF2-40B4-BE49-F238E27FC236}">
                <a16:creationId xmlns:a16="http://schemas.microsoft.com/office/drawing/2014/main" id="{7B390C9A-D5FF-47D1-B4B4-0199AF6B48D8}"/>
              </a:ext>
            </a:extLst>
          </p:cNvPr>
          <p:cNvSpPr/>
          <p:nvPr/>
        </p:nvSpPr>
        <p:spPr>
          <a:xfrm>
            <a:off x="2968625" y="1560195"/>
            <a:ext cx="2071370" cy="1493520"/>
          </a:xfrm>
          <a:prstGeom prst="wedgeEllipseCallou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/>
              <a:t> </a:t>
            </a:r>
          </a:p>
        </p:txBody>
      </p:sp>
      <p:sp>
        <p:nvSpPr>
          <p:cNvPr id="9" name="TextBox 35">
            <a:extLst>
              <a:ext uri="{FF2B5EF4-FFF2-40B4-BE49-F238E27FC236}">
                <a16:creationId xmlns:a16="http://schemas.microsoft.com/office/drawing/2014/main" id="{D9A8924D-E4E3-41DB-9F07-89CCE28E2F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7390" y="1638300"/>
            <a:ext cx="1606550" cy="1228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17" tIns="60958" rIns="121917" bIns="60958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先定一个</a:t>
            </a:r>
            <a:r>
              <a:rPr lang="zh-CN" altLang="en-US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小目标！</a:t>
            </a:r>
          </a:p>
        </p:txBody>
      </p:sp>
      <p:sp>
        <p:nvSpPr>
          <p:cNvPr id="12" name="TextBox 35">
            <a:extLst>
              <a:ext uri="{FF2B5EF4-FFF2-40B4-BE49-F238E27FC236}">
                <a16:creationId xmlns:a16="http://schemas.microsoft.com/office/drawing/2014/main" id="{88A2767E-6F2C-4E24-978D-C8C7F57105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5965" y="3576722"/>
            <a:ext cx="5429568" cy="1165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17" tIns="60958" rIns="121917" bIns="60958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掌握</a:t>
            </a:r>
            <a:r>
              <a:rPr lang="zh-CN" altLang="en-US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定时器方法</a:t>
            </a:r>
            <a:r>
              <a:rPr lang="zh-CN" altLang="en-US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，能够完成定时器的</a:t>
            </a:r>
            <a:endParaRPr lang="en-US" altLang="zh-CN" dirty="0" smtClean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字魂58号-创中黑" panose="00000500000000000000" pitchFamily="2" charset="-122"/>
            </a:endParaRPr>
          </a:p>
          <a:p>
            <a:pPr algn="just">
              <a:lnSpc>
                <a:spcPct val="150000"/>
              </a:lnSpc>
            </a:pPr>
            <a:r>
              <a:rPr lang="zh-CN" altLang="en-US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设置</a:t>
            </a:r>
            <a:r>
              <a:rPr lang="zh-CN" altLang="en-US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与</a:t>
            </a:r>
            <a:r>
              <a:rPr lang="zh-CN" altLang="en-US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清除</a:t>
            </a:r>
            <a:endParaRPr lang="zh-CN" altLang="en-US" dirty="0">
              <a:solidFill>
                <a:srgbClr val="1369B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4" name="组合 13">
            <a:extLst>
              <a:ext uri="{FF2B5EF4-FFF2-40B4-BE49-F238E27FC236}">
                <a16:creationId xmlns:a16="http://schemas.microsoft.com/office/drawing/2014/main" id="{3617D419-9079-4D1F-99BA-23638A3FE48F}"/>
              </a:ext>
            </a:extLst>
          </p:cNvPr>
          <p:cNvGrpSpPr/>
          <p:nvPr/>
        </p:nvGrpSpPr>
        <p:grpSpPr>
          <a:xfrm>
            <a:off x="5379720" y="3816752"/>
            <a:ext cx="405130" cy="405130"/>
            <a:chOff x="8881" y="4685"/>
            <a:chExt cx="638" cy="638"/>
          </a:xfrm>
        </p:grpSpPr>
        <p:sp>
          <p:nvSpPr>
            <p:cNvPr id="15" name="椭圆 14">
              <a:extLst>
                <a:ext uri="{FF2B5EF4-FFF2-40B4-BE49-F238E27FC236}">
                  <a16:creationId xmlns:a16="http://schemas.microsoft.com/office/drawing/2014/main" id="{7644041C-FD8B-4B62-94FA-4226E308886B}"/>
                </a:ext>
              </a:extLst>
            </p:cNvPr>
            <p:cNvSpPr/>
            <p:nvPr/>
          </p:nvSpPr>
          <p:spPr>
            <a:xfrm>
              <a:off x="8881" y="4685"/>
              <a:ext cx="638" cy="638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椭圆 15">
              <a:extLst>
                <a:ext uri="{FF2B5EF4-FFF2-40B4-BE49-F238E27FC236}">
                  <a16:creationId xmlns:a16="http://schemas.microsoft.com/office/drawing/2014/main" id="{BDC457E5-245E-48A8-8165-3C32BA3775C2}"/>
                </a:ext>
              </a:extLst>
            </p:cNvPr>
            <p:cNvSpPr/>
            <p:nvPr/>
          </p:nvSpPr>
          <p:spPr>
            <a:xfrm>
              <a:off x="8946" y="4750"/>
              <a:ext cx="508" cy="508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1" name="Title 1"/>
          <p:cNvSpPr txBox="1"/>
          <p:nvPr/>
        </p:nvSpPr>
        <p:spPr>
          <a:xfrm>
            <a:off x="1143690" y="266995"/>
            <a:ext cx="5239548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8.4.1  </a:t>
            </a:r>
            <a:r>
              <a:rPr lang="zh-CN" alt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定时器方法</a:t>
            </a:r>
            <a:endParaRPr lang="zh-CN" alt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83242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/>
          <p:nvPr/>
        </p:nvSpPr>
        <p:spPr>
          <a:xfrm>
            <a:off x="1143690" y="266995"/>
            <a:ext cx="5239548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8.4.1  </a:t>
            </a:r>
            <a:r>
              <a:rPr lang="zh-CN" alt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定时器方法</a:t>
            </a:r>
            <a:endParaRPr lang="zh-CN" alt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092818F8-900E-4612-8754-1A79D230BDBB}"/>
              </a:ext>
            </a:extLst>
          </p:cNvPr>
          <p:cNvSpPr txBox="1"/>
          <p:nvPr/>
        </p:nvSpPr>
        <p:spPr>
          <a:xfrm>
            <a:off x="1054646" y="1053530"/>
            <a:ext cx="10153128" cy="16389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轮播图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效果和倒计时效果可以使用</a:t>
            </a:r>
            <a:r>
              <a:rPr lang="zh-CN" altLang="en-US" sz="2000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定时器相关方法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实现。</a:t>
            </a:r>
            <a:endParaRPr lang="en-US" altLang="zh-CN" sz="2000" dirty="0" smtClean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>
              <a:lnSpc>
                <a:spcPct val="150000"/>
              </a:lnSpc>
            </a:pPr>
            <a:endParaRPr lang="en-US" altLang="zh-CN" sz="500" dirty="0" smtClean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>
              <a:lnSpc>
                <a:spcPct val="150000"/>
              </a:lnSpc>
            </a:pPr>
            <a:r>
              <a:rPr lang="en-US" altLang="zh-CN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window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对象提供了</a:t>
            </a:r>
            <a:r>
              <a:rPr lang="en-US" altLang="zh-CN" sz="2000" dirty="0" err="1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setTimeout</a:t>
            </a:r>
            <a:r>
              <a:rPr lang="en-US" altLang="zh-CN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()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和</a:t>
            </a:r>
            <a:r>
              <a:rPr lang="en-US" altLang="zh-CN" sz="2000" dirty="0" err="1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setInterval</a:t>
            </a:r>
            <a:r>
              <a:rPr lang="en-US" altLang="zh-CN" sz="2000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()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两种</a:t>
            </a:r>
            <a:r>
              <a:rPr lang="zh-CN" altLang="en-US" sz="2000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设置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定时器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的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方法，以及</a:t>
            </a:r>
            <a:r>
              <a:rPr lang="en-US" altLang="zh-CN" sz="2000" dirty="0" err="1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clearTimeout</a:t>
            </a:r>
            <a:r>
              <a:rPr lang="en-US" altLang="zh-CN" sz="2000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()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、</a:t>
            </a:r>
            <a:r>
              <a:rPr lang="en-US" altLang="zh-CN" sz="2000" dirty="0" err="1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clearInterval</a:t>
            </a:r>
            <a:r>
              <a:rPr lang="en-US" altLang="zh-CN" sz="2000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()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两种</a:t>
            </a:r>
            <a:r>
              <a:rPr lang="zh-CN" altLang="en-US" sz="2000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清除定时器的方法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。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92D9E032-3ACE-4053-B5BF-09A503F761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0529843"/>
              </p:ext>
            </p:extLst>
          </p:nvPr>
        </p:nvGraphicFramePr>
        <p:xfrm>
          <a:off x="1270670" y="2997746"/>
          <a:ext cx="9793088" cy="2939776"/>
        </p:xfrm>
        <a:graphic>
          <a:graphicData uri="http://schemas.openxmlformats.org/drawingml/2006/table">
            <a:tbl>
              <a:tblPr>
                <a:tableStyleId>{7DF18680-E054-41AD-8BC1-D1AEF772440D}</a:tableStyleId>
              </a:tblPr>
              <a:tblGrid>
                <a:gridCol w="2808312">
                  <a:extLst>
                    <a:ext uri="{9D8B030D-6E8A-4147-A177-3AD203B41FA5}">
                      <a16:colId xmlns:a16="http://schemas.microsoft.com/office/drawing/2014/main" val="4045703550"/>
                    </a:ext>
                  </a:extLst>
                </a:gridCol>
                <a:gridCol w="6984776">
                  <a:extLst>
                    <a:ext uri="{9D8B030D-6E8A-4147-A177-3AD203B41FA5}">
                      <a16:colId xmlns:a16="http://schemas.microsoft.com/office/drawing/2014/main" val="1945888999"/>
                    </a:ext>
                  </a:extLst>
                </a:gridCol>
              </a:tblGrid>
              <a:tr h="539340">
                <a:tc>
                  <a:txBody>
                    <a:bodyPr/>
                    <a:lstStyle/>
                    <a:p>
                      <a:pPr marL="0" indent="0" algn="ctr" defTabSz="1219200" rtl="0" eaLnBrk="1" latinLnBrk="0" hangingPunct="1">
                        <a:spcAft>
                          <a:spcPts val="0"/>
                        </a:spcAft>
                      </a:pPr>
                      <a:r>
                        <a:rPr lang="zh-CN" altLang="en-US" sz="1800" b="1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方法</a:t>
                      </a:r>
                      <a:endParaRPr lang="zh-CN" altLang="en-US" sz="1800" b="1" kern="100" dirty="0">
                        <a:solidFill>
                          <a:srgbClr val="595959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1219200" rtl="0" eaLnBrk="1" latinLnBrk="0" hangingPunct="1">
                        <a:spcAft>
                          <a:spcPts val="0"/>
                        </a:spcAft>
                      </a:pPr>
                      <a:r>
                        <a:rPr lang="zh-CN" altLang="en-US" sz="1800" b="1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说明</a:t>
                      </a:r>
                      <a:endParaRPr lang="zh-CN" altLang="en-US" sz="1800" b="1" kern="100" dirty="0">
                        <a:solidFill>
                          <a:srgbClr val="595959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7749">
                <a:tc>
                  <a:txBody>
                    <a:bodyPr/>
                    <a:lstStyle/>
                    <a:p>
                      <a:pPr marL="0" marR="0" lvl="0" indent="0" algn="ctr" defTabSz="1219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00" dirty="0" err="1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setTimeout</a:t>
                      </a:r>
                      <a:r>
                        <a:rPr lang="en-US" altLang="zh-CN" sz="18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</a:t>
                      </a:r>
                      <a:r>
                        <a:rPr lang="en-US" altLang="zh-CN" sz="1800" b="0" kern="100" dirty="0" err="1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fn</a:t>
                      </a:r>
                      <a:r>
                        <a:rPr lang="en-US" altLang="zh-CN" sz="18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, delay)</a:t>
                      </a:r>
                      <a:endParaRPr lang="zh-CN" altLang="en-US" sz="1800" b="0" kern="100" dirty="0">
                        <a:solidFill>
                          <a:srgbClr val="595959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1219200" rtl="0" eaLnBrk="1" latinLnBrk="0" hangingPunct="1">
                        <a:spcAft>
                          <a:spcPts val="0"/>
                        </a:spcAft>
                      </a:pPr>
                      <a:r>
                        <a:rPr lang="zh-CN" altLang="en-US" sz="18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在达到指定时间（以毫秒计）后调用函数或执行一段代码</a:t>
                      </a:r>
                      <a:endParaRPr lang="zh-CN" altLang="en-US" sz="1800" b="0" kern="100" dirty="0">
                        <a:solidFill>
                          <a:srgbClr val="595959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778534"/>
                  </a:ext>
                </a:extLst>
              </a:tr>
              <a:tr h="541633">
                <a:tc>
                  <a:txBody>
                    <a:bodyPr/>
                    <a:lstStyle/>
                    <a:p>
                      <a:pPr marL="0" marR="0" lvl="0" indent="0" algn="ctr" defTabSz="1219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00" dirty="0" err="1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setInterval</a:t>
                      </a:r>
                      <a:r>
                        <a:rPr lang="en-US" altLang="zh-CN" sz="18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</a:t>
                      </a:r>
                      <a:r>
                        <a:rPr lang="en-US" altLang="zh-CN" sz="1800" b="0" kern="100" dirty="0" err="1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fn</a:t>
                      </a:r>
                      <a:r>
                        <a:rPr lang="en-US" altLang="zh-CN" sz="18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, delay)</a:t>
                      </a:r>
                      <a:endParaRPr lang="zh-CN" altLang="en-US" sz="1800" b="0" kern="100" dirty="0">
                        <a:solidFill>
                          <a:srgbClr val="595959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1219200" rtl="0" eaLnBrk="1" latinLnBrk="0" hangingPunct="1">
                        <a:spcAft>
                          <a:spcPts val="0"/>
                        </a:spcAft>
                      </a:pPr>
                      <a:r>
                        <a:rPr lang="zh-CN" altLang="en-US" sz="18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按照指定的周期（以毫秒计）来调用函数或执行一段代码</a:t>
                      </a:r>
                      <a:endParaRPr lang="zh-CN" altLang="en-US" sz="1800" b="0" kern="100" dirty="0">
                        <a:solidFill>
                          <a:srgbClr val="595959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0076697"/>
                  </a:ext>
                </a:extLst>
              </a:tr>
              <a:tr h="620527">
                <a:tc>
                  <a:txBody>
                    <a:bodyPr/>
                    <a:lstStyle/>
                    <a:p>
                      <a:pPr marL="0" marR="0" lvl="0" indent="0" algn="ctr" defTabSz="1219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00" dirty="0" err="1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clearTimeout</a:t>
                      </a:r>
                      <a:r>
                        <a:rPr lang="en-US" altLang="zh-CN" sz="18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</a:t>
                      </a:r>
                      <a:r>
                        <a:rPr lang="zh-CN" altLang="en-US" sz="18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定时器</a:t>
                      </a:r>
                      <a:r>
                        <a:rPr lang="en-US" altLang="zh-CN" sz="18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ID)</a:t>
                      </a:r>
                      <a:endParaRPr lang="zh-CN" altLang="en-US" sz="1800" b="0" kern="100" dirty="0">
                        <a:solidFill>
                          <a:srgbClr val="595959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1219200" rtl="0" eaLnBrk="1" latinLnBrk="0" hangingPunct="1">
                        <a:spcAft>
                          <a:spcPts val="0"/>
                        </a:spcAft>
                      </a:pPr>
                      <a:r>
                        <a:rPr lang="zh-CN" altLang="en-US" sz="18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清除由</a:t>
                      </a:r>
                      <a:r>
                        <a:rPr lang="en-US" altLang="zh-CN" sz="1800" b="0" kern="100" dirty="0" err="1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setTimeout</a:t>
                      </a:r>
                      <a:r>
                        <a:rPr lang="en-US" altLang="zh-CN" sz="18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()</a:t>
                      </a:r>
                      <a:r>
                        <a:rPr lang="zh-CN" altLang="en-US" sz="18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设置的定时器</a:t>
                      </a:r>
                      <a:endParaRPr lang="zh-CN" altLang="en-US" sz="1800" b="0" kern="100" dirty="0">
                        <a:solidFill>
                          <a:srgbClr val="595959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9209088"/>
                  </a:ext>
                </a:extLst>
              </a:tr>
              <a:tr h="620527">
                <a:tc>
                  <a:txBody>
                    <a:bodyPr/>
                    <a:lstStyle/>
                    <a:p>
                      <a:pPr marL="0" marR="0" lvl="0" indent="0" algn="ctr" defTabSz="1219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00" dirty="0" err="1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clearInterval</a:t>
                      </a:r>
                      <a:r>
                        <a:rPr lang="en-US" altLang="zh-CN" sz="18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</a:t>
                      </a:r>
                      <a:r>
                        <a:rPr lang="zh-CN" altLang="en-US" sz="18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定时器</a:t>
                      </a:r>
                      <a:r>
                        <a:rPr lang="en-US" altLang="zh-CN" sz="18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ID)</a:t>
                      </a:r>
                      <a:endParaRPr lang="zh-CN" altLang="en-US" sz="1800" b="0" kern="100" dirty="0">
                        <a:solidFill>
                          <a:srgbClr val="595959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1219200" rtl="0" eaLnBrk="1" latinLnBrk="0" hangingPunct="1">
                        <a:spcAft>
                          <a:spcPts val="0"/>
                        </a:spcAft>
                      </a:pPr>
                      <a:r>
                        <a:rPr lang="zh-CN" altLang="en-US" sz="18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清除由</a:t>
                      </a:r>
                      <a:r>
                        <a:rPr lang="en-US" altLang="zh-CN" sz="1800" b="0" kern="100" dirty="0" err="1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setInterval</a:t>
                      </a:r>
                      <a:r>
                        <a:rPr lang="en-US" altLang="zh-CN" sz="18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()</a:t>
                      </a:r>
                      <a:r>
                        <a:rPr lang="zh-CN" altLang="en-US" sz="1800" b="0" kern="100" dirty="0" smtClean="0">
                          <a:solidFill>
                            <a:srgbClr val="595959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设置的定时器</a:t>
                      </a:r>
                      <a:endParaRPr lang="zh-CN" altLang="en-US" sz="1800" b="0" kern="100" dirty="0">
                        <a:solidFill>
                          <a:srgbClr val="595959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13082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4847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/>
          <p:nvPr/>
        </p:nvSpPr>
        <p:spPr>
          <a:xfrm>
            <a:off x="1143690" y="266995"/>
            <a:ext cx="5239548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8.4.1  </a:t>
            </a:r>
            <a:r>
              <a:rPr lang="zh-CN" alt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定时器方法</a:t>
            </a:r>
            <a:endParaRPr lang="zh-CN" alt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092818F8-900E-4612-8754-1A79D230BDBB}"/>
              </a:ext>
            </a:extLst>
          </p:cNvPr>
          <p:cNvSpPr txBox="1"/>
          <p:nvPr/>
        </p:nvSpPr>
        <p:spPr>
          <a:xfrm>
            <a:off x="1054646" y="1413570"/>
            <a:ext cx="10153128" cy="2400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 dirty="0" err="1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setTimeout</a:t>
            </a:r>
            <a:r>
              <a:rPr lang="en-US" altLang="zh-CN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()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和</a:t>
            </a:r>
            <a:r>
              <a:rPr lang="en-US" altLang="zh-CN" sz="2000" dirty="0" err="1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setInterval</a:t>
            </a:r>
            <a:r>
              <a:rPr lang="en-US" altLang="zh-CN" sz="2000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()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方法的相同点和不同点如下。</a:t>
            </a:r>
            <a:endParaRPr lang="en-US" altLang="zh-CN" sz="2000" dirty="0" smtClean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>
              <a:lnSpc>
                <a:spcPct val="150000"/>
              </a:lnSpc>
            </a:pPr>
            <a:endParaRPr lang="en-US" altLang="zh-CN" sz="1000" dirty="0" smtClean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2000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相同点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：这两个方法都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可以在一个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固定时间段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内执行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代码。</a:t>
            </a:r>
            <a:endParaRPr lang="en-US" altLang="zh-CN" sz="2000" dirty="0" smtClean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>
              <a:lnSpc>
                <a:spcPct val="150000"/>
              </a:lnSpc>
            </a:pPr>
            <a:endParaRPr lang="en-US" altLang="zh-CN" sz="1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2000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不同点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：</a:t>
            </a:r>
            <a:r>
              <a:rPr lang="en-US" altLang="zh-CN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 </a:t>
            </a:r>
            <a:r>
              <a:rPr lang="en-US" altLang="zh-CN" sz="2000" dirty="0" err="1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setTimeout</a:t>
            </a:r>
            <a:r>
              <a:rPr lang="en-US" altLang="zh-CN" sz="2000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()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方法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只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执行一次代码，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而</a:t>
            </a:r>
            <a:r>
              <a:rPr lang="en-US" altLang="zh-CN" sz="2000" dirty="0" err="1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setInterval</a:t>
            </a:r>
            <a:r>
              <a:rPr lang="en-US" altLang="zh-CN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()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方法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会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在指定的时间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后自动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重复执行代码。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494712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/>
          <p:nvPr/>
        </p:nvSpPr>
        <p:spPr>
          <a:xfrm>
            <a:off x="1143690" y="266995"/>
            <a:ext cx="5239548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8.4.1  </a:t>
            </a:r>
            <a:r>
              <a:rPr lang="zh-CN" alt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定时器方法</a:t>
            </a:r>
            <a:endParaRPr lang="zh-CN" alt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092818F8-900E-4612-8754-1A79D230BDBB}"/>
              </a:ext>
            </a:extLst>
          </p:cNvPr>
          <p:cNvSpPr txBox="1"/>
          <p:nvPr/>
        </p:nvSpPr>
        <p:spPr>
          <a:xfrm>
            <a:off x="1054646" y="1413570"/>
            <a:ext cx="10153128" cy="2400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 dirty="0" err="1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setTimeout</a:t>
            </a:r>
            <a:r>
              <a:rPr lang="en-US" altLang="zh-CN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()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和</a:t>
            </a:r>
            <a:r>
              <a:rPr lang="en-US" altLang="zh-CN" sz="2000" dirty="0" err="1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setInterval</a:t>
            </a:r>
            <a:r>
              <a:rPr lang="en-US" altLang="zh-CN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()</a:t>
            </a:r>
            <a:r>
              <a:rPr lang="zh-CN" altLang="en-US" sz="2000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方法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都有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2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个参数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，说明如下。</a:t>
            </a:r>
            <a:endParaRPr lang="en-US" altLang="zh-CN" sz="2000" dirty="0" smtClean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l"/>
            </a:pPr>
            <a:endParaRPr lang="en-US" altLang="zh-CN" sz="1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第</a:t>
            </a:r>
            <a:r>
              <a:rPr lang="en-US" altLang="zh-CN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1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个参数表示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到达延迟时间后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执行的代码，可以传入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普通函数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、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匿名函数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或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字符串</a:t>
            </a:r>
            <a:r>
              <a:rPr lang="zh-CN" altLang="en-US" sz="2000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代码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。</a:t>
            </a:r>
            <a:endParaRPr lang="en-US" altLang="zh-CN" sz="2000" dirty="0" smtClean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l"/>
            </a:pPr>
            <a:endParaRPr lang="en-US" altLang="zh-CN" sz="1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第</a:t>
            </a:r>
            <a:r>
              <a:rPr lang="en-US" altLang="zh-CN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2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个参数表示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延迟时间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的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毫秒值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。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622220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/>
          <p:nvPr/>
        </p:nvSpPr>
        <p:spPr>
          <a:xfrm>
            <a:off x="1143690" y="266995"/>
            <a:ext cx="5239548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8.4.1  </a:t>
            </a:r>
            <a:r>
              <a:rPr lang="zh-CN" alt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定时器方法</a:t>
            </a:r>
            <a:endParaRPr lang="zh-CN" alt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2" name="矩形: 对角圆角 3">
            <a:extLst>
              <a:ext uri="{FF2B5EF4-FFF2-40B4-BE49-F238E27FC236}">
                <a16:creationId xmlns:a16="http://schemas.microsoft.com/office/drawing/2014/main" id="{802E5979-A2D9-41F7-83D6-64048B245D4C}"/>
              </a:ext>
            </a:extLst>
          </p:cNvPr>
          <p:cNvSpPr/>
          <p:nvPr/>
        </p:nvSpPr>
        <p:spPr>
          <a:xfrm>
            <a:off x="1486694" y="1701601"/>
            <a:ext cx="9217024" cy="3024337"/>
          </a:xfrm>
          <a:prstGeom prst="round2Diag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07A5509A-BE6B-4646-A67F-6E00195AD6E5}"/>
              </a:ext>
            </a:extLst>
          </p:cNvPr>
          <p:cNvSpPr/>
          <p:nvPr/>
        </p:nvSpPr>
        <p:spPr>
          <a:xfrm>
            <a:off x="3893811" y="1413570"/>
            <a:ext cx="4289627" cy="632608"/>
          </a:xfrm>
          <a:prstGeom prst="rect">
            <a:avLst/>
          </a:prstGeom>
          <a:solidFill>
            <a:srgbClr val="1369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定时器的清除方法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A1403994-3A7C-4759-85E0-99C054C40A39}"/>
              </a:ext>
            </a:extLst>
          </p:cNvPr>
          <p:cNvSpPr txBox="1"/>
          <p:nvPr/>
        </p:nvSpPr>
        <p:spPr>
          <a:xfrm>
            <a:off x="1918742" y="2334209"/>
            <a:ext cx="8541673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 dirty="0" err="1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setTimeout</a:t>
            </a:r>
            <a:r>
              <a:rPr lang="en-US" altLang="zh-CN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()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和</a:t>
            </a:r>
            <a:r>
              <a:rPr lang="en-US" altLang="zh-CN" sz="2000" dirty="0" err="1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setInterval</a:t>
            </a:r>
            <a:r>
              <a:rPr lang="en-US" altLang="zh-CN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()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方法的返回值为</a:t>
            </a:r>
            <a:r>
              <a:rPr lang="zh-CN" altLang="en-US" sz="2000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定时器</a:t>
            </a:r>
            <a:r>
              <a:rPr lang="en-US" altLang="zh-CN" sz="2000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ID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定时器的唯一标识）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2000" dirty="0" smtClean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endParaRPr lang="en-US" altLang="zh-CN" sz="1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将</a:t>
            </a:r>
            <a:r>
              <a:rPr lang="zh-CN" altLang="en-US" sz="2000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定时器</a:t>
            </a:r>
            <a:r>
              <a:rPr lang="en-US" altLang="zh-CN" sz="2000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ID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作为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参数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传给</a:t>
            </a:r>
            <a:r>
              <a:rPr lang="en-US" altLang="zh-CN" sz="2000" dirty="0" err="1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clearTimeout</a:t>
            </a:r>
            <a:r>
              <a:rPr lang="en-US" altLang="zh-CN" sz="2000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()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或</a:t>
            </a:r>
            <a:r>
              <a:rPr lang="en-US" altLang="zh-CN" sz="2000" dirty="0" err="1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clearInterval</a:t>
            </a:r>
            <a:r>
              <a:rPr lang="en-US" altLang="zh-CN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()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方法可以清除定时器。</a:t>
            </a:r>
            <a:endParaRPr lang="zh-CN" altLang="en-US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72942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C37C7476-70A0-45CA-ACD1-7CDA8E61E8F9}"/>
              </a:ext>
            </a:extLst>
          </p:cNvPr>
          <p:cNvSpPr txBox="1"/>
          <p:nvPr/>
        </p:nvSpPr>
        <p:spPr>
          <a:xfrm>
            <a:off x="910630" y="1053530"/>
            <a:ext cx="10419861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下面以</a:t>
            </a:r>
            <a:r>
              <a:rPr lang="en-US" altLang="zh-CN" sz="2000" dirty="0" err="1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setTimeout</a:t>
            </a:r>
            <a:r>
              <a:rPr lang="en-US" altLang="zh-CN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()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方法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为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例演示定时器的设置，示例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代码如下。</a:t>
            </a:r>
            <a:endParaRPr lang="en-US" altLang="zh-CN" sz="2000" dirty="0" smtClean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AB13F4B9-C4A3-4163-9384-AECFF762958A}"/>
              </a:ext>
            </a:extLst>
          </p:cNvPr>
          <p:cNvSpPr txBox="1"/>
          <p:nvPr/>
        </p:nvSpPr>
        <p:spPr>
          <a:xfrm>
            <a:off x="2998862" y="1701602"/>
            <a:ext cx="6480720" cy="4683142"/>
          </a:xfrm>
          <a:prstGeom prst="rect">
            <a:avLst/>
          </a:prstGeom>
          <a:solidFill>
            <a:srgbClr val="F2F2F2"/>
          </a:solidFill>
        </p:spPr>
        <p:txBody>
          <a:bodyPr wrap="square" rtlCol="0">
            <a:spAutoFit/>
          </a:bodyPr>
          <a:lstStyle/>
          <a:p>
            <a:pPr lvl="1">
              <a:lnSpc>
                <a:spcPct val="150000"/>
              </a:lnSpc>
            </a:pPr>
            <a:r>
              <a:rPr lang="en-US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// </a:t>
            </a:r>
            <a:r>
              <a:rPr lang="zh-CN" altLang="en-US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传入普通</a:t>
            </a:r>
            <a:r>
              <a:rPr lang="zh-CN" altLang="en-US" sz="18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函数</a:t>
            </a:r>
            <a:endParaRPr lang="zh-CN" altLang="en-US" sz="18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 lvl="1">
              <a:lnSpc>
                <a:spcPct val="150000"/>
              </a:lnSpc>
            </a:pPr>
            <a:r>
              <a:rPr lang="en-US" altLang="zh-CN" sz="1800" dirty="0" err="1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setTimeout</a:t>
            </a:r>
            <a:r>
              <a:rPr lang="en-US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(</a:t>
            </a:r>
            <a:r>
              <a:rPr lang="en-US" altLang="zh-CN" sz="1800" dirty="0" err="1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fn</a:t>
            </a:r>
            <a:r>
              <a:rPr lang="en-US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, 3000);</a:t>
            </a:r>
          </a:p>
          <a:p>
            <a:pPr lvl="1">
              <a:lnSpc>
                <a:spcPct val="150000"/>
              </a:lnSpc>
            </a:pPr>
            <a:r>
              <a:rPr lang="en-US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function </a:t>
            </a:r>
            <a:r>
              <a:rPr lang="en-US" altLang="zh-CN" sz="1800" dirty="0" err="1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fn</a:t>
            </a:r>
            <a:r>
              <a:rPr lang="en-US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() {</a:t>
            </a:r>
          </a:p>
          <a:p>
            <a:pPr lvl="1">
              <a:lnSpc>
                <a:spcPct val="150000"/>
              </a:lnSpc>
            </a:pPr>
            <a:r>
              <a:rPr lang="en-US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  console.log('JavaScript');</a:t>
            </a:r>
          </a:p>
          <a:p>
            <a:pPr lvl="1">
              <a:lnSpc>
                <a:spcPct val="150000"/>
              </a:lnSpc>
            </a:pPr>
            <a:r>
              <a:rPr lang="en-US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}</a:t>
            </a:r>
          </a:p>
          <a:p>
            <a:pPr lvl="1">
              <a:lnSpc>
                <a:spcPct val="150000"/>
              </a:lnSpc>
            </a:pPr>
            <a:r>
              <a:rPr lang="en-US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// </a:t>
            </a:r>
            <a:r>
              <a:rPr lang="zh-CN" altLang="en-US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传入匿名函数</a:t>
            </a:r>
          </a:p>
          <a:p>
            <a:pPr lvl="1">
              <a:lnSpc>
                <a:spcPct val="150000"/>
              </a:lnSpc>
            </a:pPr>
            <a:r>
              <a:rPr lang="en-US" altLang="zh-CN" sz="1800" dirty="0" err="1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setTimeout</a:t>
            </a:r>
            <a:r>
              <a:rPr lang="en-US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(function () {</a:t>
            </a:r>
          </a:p>
          <a:p>
            <a:pPr lvl="1">
              <a:lnSpc>
                <a:spcPct val="150000"/>
              </a:lnSpc>
            </a:pPr>
            <a:r>
              <a:rPr lang="en-US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alert('JavaScript');</a:t>
            </a:r>
          </a:p>
          <a:p>
            <a:pPr lvl="1">
              <a:lnSpc>
                <a:spcPct val="150000"/>
              </a:lnSpc>
            </a:pPr>
            <a:r>
              <a:rPr lang="en-US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}, 3000);</a:t>
            </a:r>
          </a:p>
          <a:p>
            <a:pPr lvl="1">
              <a:lnSpc>
                <a:spcPct val="150000"/>
              </a:lnSpc>
            </a:pPr>
            <a:r>
              <a:rPr lang="en-US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// </a:t>
            </a:r>
            <a:r>
              <a:rPr lang="zh-CN" altLang="en-US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传入字符串代码</a:t>
            </a:r>
          </a:p>
          <a:p>
            <a:pPr lvl="1">
              <a:lnSpc>
                <a:spcPct val="150000"/>
              </a:lnSpc>
            </a:pPr>
            <a:r>
              <a:rPr lang="en-US" altLang="zh-CN" sz="1800" dirty="0" err="1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setTimeout</a:t>
            </a:r>
            <a:r>
              <a:rPr lang="en-US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('alert("JavaScript");', 3000); </a:t>
            </a:r>
          </a:p>
          <a:p>
            <a:pPr lvl="1">
              <a:lnSpc>
                <a:spcPct val="150000"/>
              </a:lnSpc>
            </a:pPr>
            <a:endParaRPr lang="zh-CN" altLang="en-US" sz="1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Title 1"/>
          <p:cNvSpPr txBox="1"/>
          <p:nvPr/>
        </p:nvSpPr>
        <p:spPr>
          <a:xfrm>
            <a:off x="1143690" y="266995"/>
            <a:ext cx="5239548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8.4.1  </a:t>
            </a:r>
            <a:r>
              <a:rPr lang="zh-CN" alt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定时器方法</a:t>
            </a:r>
            <a:endParaRPr lang="zh-CN" alt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35477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C37C7476-70A0-45CA-ACD1-7CDA8E61E8F9}"/>
              </a:ext>
            </a:extLst>
          </p:cNvPr>
          <p:cNvSpPr txBox="1"/>
          <p:nvPr/>
        </p:nvSpPr>
        <p:spPr>
          <a:xfrm>
            <a:off x="910630" y="1053530"/>
            <a:ext cx="10945216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下面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以</a:t>
            </a:r>
            <a:r>
              <a:rPr lang="en-US" altLang="zh-CN" sz="2000" dirty="0" err="1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clearTimeout</a:t>
            </a:r>
            <a:r>
              <a:rPr lang="en-US" altLang="zh-CN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()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方法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为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例演示定时器的</a:t>
            </a:r>
            <a:r>
              <a:rPr lang="zh-CN" altLang="en-US" sz="2000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清除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，示例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代码如下。</a:t>
            </a:r>
            <a:endParaRPr lang="en-US" altLang="zh-CN" sz="2000" dirty="0" smtClean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AB13F4B9-C4A3-4163-9384-AECFF762958A}"/>
              </a:ext>
            </a:extLst>
          </p:cNvPr>
          <p:cNvSpPr txBox="1"/>
          <p:nvPr/>
        </p:nvSpPr>
        <p:spPr>
          <a:xfrm>
            <a:off x="2422798" y="1845618"/>
            <a:ext cx="6480720" cy="2885405"/>
          </a:xfrm>
          <a:prstGeom prst="rect">
            <a:avLst/>
          </a:prstGeom>
          <a:solidFill>
            <a:srgbClr val="F2F2F2"/>
          </a:solidFill>
        </p:spPr>
        <p:txBody>
          <a:bodyPr wrap="square" rtlCol="0">
            <a:spAutoFit/>
          </a:bodyPr>
          <a:lstStyle/>
          <a:p>
            <a:pPr lvl="1">
              <a:lnSpc>
                <a:spcPct val="150000"/>
              </a:lnSpc>
            </a:pP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// 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设置定时器时，保存定时器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id</a:t>
            </a:r>
          </a:p>
          <a:p>
            <a:pPr lvl="1">
              <a:lnSpc>
                <a:spcPct val="150000"/>
              </a:lnSpc>
            </a:pPr>
            <a:r>
              <a:rPr lang="en-US" altLang="zh-CN" sz="2000" dirty="0" err="1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var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 timer = </a:t>
            </a:r>
            <a:r>
              <a:rPr lang="en-US" altLang="zh-CN" sz="2000" dirty="0" err="1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setTimeout</a:t>
            </a:r>
            <a:r>
              <a:rPr lang="en-US" altLang="zh-CN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(function () {</a:t>
            </a:r>
          </a:p>
          <a:p>
            <a:pPr lvl="1">
              <a:lnSpc>
                <a:spcPct val="150000"/>
              </a:lnSpc>
            </a:pPr>
            <a:r>
              <a:rPr lang="en-US" altLang="zh-CN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   alert('JavaScript');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 lvl="1">
              <a:lnSpc>
                <a:spcPct val="150000"/>
              </a:lnSpc>
            </a:pPr>
            <a:r>
              <a:rPr lang="en-US" altLang="zh-CN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}, 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3000);</a:t>
            </a:r>
          </a:p>
          <a:p>
            <a:pPr lvl="1">
              <a:lnSpc>
                <a:spcPct val="150000"/>
              </a:lnSpc>
            </a:pP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// 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清除定时器时，传入要清楚的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定时器</a:t>
            </a:r>
            <a:r>
              <a:rPr lang="en-US" altLang="zh-CN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ID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 lvl="1">
              <a:lnSpc>
                <a:spcPct val="150000"/>
              </a:lnSpc>
            </a:pPr>
            <a:r>
              <a:rPr lang="en-US" altLang="zh-CN" sz="2000" dirty="0" err="1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clearTimeout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(timer);</a:t>
            </a:r>
          </a:p>
          <a:p>
            <a:pPr lvl="1">
              <a:lnSpc>
                <a:spcPct val="150000"/>
              </a:lnSpc>
            </a:pPr>
            <a:endParaRPr lang="zh-CN" altLang="en-US" sz="1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Title 1"/>
          <p:cNvSpPr txBox="1"/>
          <p:nvPr/>
        </p:nvSpPr>
        <p:spPr>
          <a:xfrm>
            <a:off x="1143690" y="266995"/>
            <a:ext cx="5239548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8.4.1  </a:t>
            </a:r>
            <a:r>
              <a:rPr lang="zh-CN" alt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定时器方法</a:t>
            </a:r>
            <a:endParaRPr lang="zh-CN" alt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553E559D-EB84-4CB1-89DB-026606E3FF05}"/>
              </a:ext>
            </a:extLst>
          </p:cNvPr>
          <p:cNvSpPr txBox="1"/>
          <p:nvPr/>
        </p:nvSpPr>
        <p:spPr>
          <a:xfrm>
            <a:off x="982638" y="5018402"/>
            <a:ext cx="9289033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当通过</a:t>
            </a:r>
            <a:r>
              <a:rPr lang="en-US" altLang="zh-CN" sz="2000" dirty="0" err="1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clearTimeout</a:t>
            </a:r>
            <a:r>
              <a:rPr lang="en-US" altLang="zh-CN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()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方法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清除定时器后，该定时器将不再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执行。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89128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xtBox 48"/>
          <p:cNvSpPr txBox="1"/>
          <p:nvPr/>
        </p:nvSpPr>
        <p:spPr>
          <a:xfrm>
            <a:off x="3970118" y="3014256"/>
            <a:ext cx="6733001" cy="830997"/>
          </a:xfrm>
          <a:prstGeom prst="rect">
            <a:avLst/>
          </a:prstGeom>
          <a:noFill/>
        </p:spPr>
        <p:txBody>
          <a:bodyPr wrap="square" lIns="91443" tIns="45720" rIns="91443" bIns="45720" rtlCol="0">
            <a:spAutoFit/>
          </a:bodyPr>
          <a:lstStyle/>
          <a:p>
            <a:pPr algn="l">
              <a:buClrTx/>
              <a:buSzTx/>
              <a:buFontTx/>
            </a:pPr>
            <a:r>
              <a:rPr lang="en-US" altLang="zh-CN" sz="4800" b="1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BOM</a:t>
            </a:r>
            <a:r>
              <a:rPr lang="zh-CN" altLang="en-US" sz="4800" b="1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简介</a:t>
            </a:r>
            <a:endParaRPr lang="zh-CN" altLang="en-US" sz="4800" b="1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2" name="TextBox 48"/>
          <p:cNvSpPr txBox="1"/>
          <p:nvPr/>
        </p:nvSpPr>
        <p:spPr>
          <a:xfrm>
            <a:off x="1626870" y="2809240"/>
            <a:ext cx="1734820" cy="1106805"/>
          </a:xfrm>
          <a:prstGeom prst="rect">
            <a:avLst/>
          </a:prstGeom>
          <a:noFill/>
        </p:spPr>
        <p:txBody>
          <a:bodyPr wrap="square" lIns="91443" tIns="45720" rIns="91443" bIns="45720" rtlCol="0">
            <a:spAutoFit/>
          </a:bodyPr>
          <a:lstStyle/>
          <a:p>
            <a:r>
              <a:rPr lang="en-US" altLang="en-GB" sz="6600" b="1" dirty="0" smtClean="0">
                <a:solidFill>
                  <a:srgbClr val="FAFAFA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8.1</a:t>
            </a:r>
            <a:endParaRPr lang="en-US" altLang="en-GB" sz="6600" b="1" dirty="0">
              <a:solidFill>
                <a:srgbClr val="FAFAFA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>
            <a:extLst>
              <a:ext uri="{FF2B5EF4-FFF2-40B4-BE49-F238E27FC236}">
                <a16:creationId xmlns:a16="http://schemas.microsoft.com/office/drawing/2014/main" id="{1574172E-A3D8-43AB-9E82-549DB9FB48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4880" y="2215515"/>
            <a:ext cx="2797810" cy="3898265"/>
          </a:xfrm>
          <a:prstGeom prst="rect">
            <a:avLst/>
          </a:prstGeom>
        </p:spPr>
      </p:pic>
      <p:sp>
        <p:nvSpPr>
          <p:cNvPr id="7" name="椭圆形标注 12">
            <a:extLst>
              <a:ext uri="{FF2B5EF4-FFF2-40B4-BE49-F238E27FC236}">
                <a16:creationId xmlns:a16="http://schemas.microsoft.com/office/drawing/2014/main" id="{7B390C9A-D5FF-47D1-B4B4-0199AF6B48D8}"/>
              </a:ext>
            </a:extLst>
          </p:cNvPr>
          <p:cNvSpPr/>
          <p:nvPr/>
        </p:nvSpPr>
        <p:spPr>
          <a:xfrm>
            <a:off x="2968625" y="1560195"/>
            <a:ext cx="2071370" cy="1493520"/>
          </a:xfrm>
          <a:prstGeom prst="wedgeEllipseCallou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/>
              <a:t> </a:t>
            </a:r>
          </a:p>
        </p:txBody>
      </p:sp>
      <p:sp>
        <p:nvSpPr>
          <p:cNvPr id="9" name="TextBox 35">
            <a:extLst>
              <a:ext uri="{FF2B5EF4-FFF2-40B4-BE49-F238E27FC236}">
                <a16:creationId xmlns:a16="http://schemas.microsoft.com/office/drawing/2014/main" id="{D9A8924D-E4E3-41DB-9F07-89CCE28E2F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7390" y="1638300"/>
            <a:ext cx="1606550" cy="1228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17" tIns="60958" rIns="121917" bIns="60958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先定一个</a:t>
            </a:r>
            <a:r>
              <a:rPr lang="zh-CN" altLang="en-US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小目标！</a:t>
            </a:r>
          </a:p>
        </p:txBody>
      </p:sp>
      <p:sp>
        <p:nvSpPr>
          <p:cNvPr id="12" name="TextBox 35">
            <a:extLst>
              <a:ext uri="{FF2B5EF4-FFF2-40B4-BE49-F238E27FC236}">
                <a16:creationId xmlns:a16="http://schemas.microsoft.com/office/drawing/2014/main" id="{88A2767E-6F2C-4E24-978D-C8C7F57105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5964" y="3576722"/>
            <a:ext cx="5247793" cy="178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17" tIns="60958" rIns="121917" bIns="60958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掌握</a:t>
            </a:r>
            <a:r>
              <a:rPr lang="en-US" altLang="zh-CN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60</a:t>
            </a:r>
            <a:r>
              <a:rPr lang="zh-CN" altLang="en-US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秒内只能发送一次短信</a:t>
            </a:r>
            <a:r>
              <a:rPr lang="zh-CN" altLang="en-US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案例的开发，能够利用定时器相关的方法实现短信的发送</a:t>
            </a:r>
            <a:endParaRPr lang="zh-CN" altLang="en-US" dirty="0">
              <a:solidFill>
                <a:srgbClr val="1369B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4" name="组合 13">
            <a:extLst>
              <a:ext uri="{FF2B5EF4-FFF2-40B4-BE49-F238E27FC236}">
                <a16:creationId xmlns:a16="http://schemas.microsoft.com/office/drawing/2014/main" id="{3617D419-9079-4D1F-99BA-23638A3FE48F}"/>
              </a:ext>
            </a:extLst>
          </p:cNvPr>
          <p:cNvGrpSpPr/>
          <p:nvPr/>
        </p:nvGrpSpPr>
        <p:grpSpPr>
          <a:xfrm>
            <a:off x="5379720" y="3816752"/>
            <a:ext cx="405130" cy="405130"/>
            <a:chOff x="8881" y="4685"/>
            <a:chExt cx="638" cy="638"/>
          </a:xfrm>
        </p:grpSpPr>
        <p:sp>
          <p:nvSpPr>
            <p:cNvPr id="15" name="椭圆 14">
              <a:extLst>
                <a:ext uri="{FF2B5EF4-FFF2-40B4-BE49-F238E27FC236}">
                  <a16:creationId xmlns:a16="http://schemas.microsoft.com/office/drawing/2014/main" id="{7644041C-FD8B-4B62-94FA-4226E308886B}"/>
                </a:ext>
              </a:extLst>
            </p:cNvPr>
            <p:cNvSpPr/>
            <p:nvPr/>
          </p:nvSpPr>
          <p:spPr>
            <a:xfrm>
              <a:off x="8881" y="4685"/>
              <a:ext cx="638" cy="638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椭圆 15">
              <a:extLst>
                <a:ext uri="{FF2B5EF4-FFF2-40B4-BE49-F238E27FC236}">
                  <a16:creationId xmlns:a16="http://schemas.microsoft.com/office/drawing/2014/main" id="{BDC457E5-245E-48A8-8165-3C32BA3775C2}"/>
                </a:ext>
              </a:extLst>
            </p:cNvPr>
            <p:cNvSpPr/>
            <p:nvPr/>
          </p:nvSpPr>
          <p:spPr>
            <a:xfrm>
              <a:off x="8946" y="4750"/>
              <a:ext cx="508" cy="508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1" name="Title 1"/>
          <p:cNvSpPr txBox="1"/>
          <p:nvPr/>
        </p:nvSpPr>
        <p:spPr>
          <a:xfrm>
            <a:off x="1143690" y="266995"/>
            <a:ext cx="6103644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8.4.2  </a:t>
            </a: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【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案例</a:t>
            </a:r>
            <a:r>
              <a:rPr lang="en-US" altLang="zh-CN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】60</a:t>
            </a:r>
            <a:r>
              <a:rPr lang="zh-CN" alt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秒内只能发送一次短信</a:t>
            </a:r>
            <a:endParaRPr lang="zh-CN" alt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43649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>
            <a:extLst>
              <a:ext uri="{FF2B5EF4-FFF2-40B4-BE49-F238E27FC236}">
                <a16:creationId xmlns:a16="http://schemas.microsoft.com/office/drawing/2014/main" id="{1705C999-35B9-4DD9-B118-DC6DA66D6D17}"/>
              </a:ext>
            </a:extLst>
          </p:cNvPr>
          <p:cNvGrpSpPr/>
          <p:nvPr/>
        </p:nvGrpSpPr>
        <p:grpSpPr bwMode="auto">
          <a:xfrm>
            <a:off x="4992341" y="2277666"/>
            <a:ext cx="5099810" cy="2840726"/>
            <a:chOff x="3403599" y="2421469"/>
            <a:chExt cx="4739794" cy="2797172"/>
          </a:xfrm>
        </p:grpSpPr>
        <p:sp>
          <p:nvSpPr>
            <p:cNvPr id="10" name="圆角矩形标注 11">
              <a:extLst>
                <a:ext uri="{FF2B5EF4-FFF2-40B4-BE49-F238E27FC236}">
                  <a16:creationId xmlns:a16="http://schemas.microsoft.com/office/drawing/2014/main" id="{BB606471-C07E-4BB9-87C6-5896C5940963}"/>
                </a:ext>
              </a:extLst>
            </p:cNvPr>
            <p:cNvSpPr/>
            <p:nvPr/>
          </p:nvSpPr>
          <p:spPr bwMode="auto">
            <a:xfrm rot="5400000">
              <a:off x="4224097" y="1600971"/>
              <a:ext cx="2797172" cy="4438167"/>
            </a:xfrm>
            <a:prstGeom prst="wedgeRoundRectCallout">
              <a:avLst/>
            </a:prstGeom>
            <a:noFill/>
            <a:ln w="28575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  <a:defRPr/>
              </a:pPr>
              <a:endParaRPr lang="zh-CN" altLang="en-US"/>
            </a:p>
          </p:txBody>
        </p:sp>
        <p:sp>
          <p:nvSpPr>
            <p:cNvPr id="12" name="矩形 5">
              <a:extLst>
                <a:ext uri="{FF2B5EF4-FFF2-40B4-BE49-F238E27FC236}">
                  <a16:creationId xmlns:a16="http://schemas.microsoft.com/office/drawing/2014/main" id="{E0AE0A7E-DDFD-4A47-94B5-E0F77F6774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04295" y="2749508"/>
              <a:ext cx="4439098" cy="4287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>
                <a:lnSpc>
                  <a:spcPct val="150000"/>
                </a:lnSpc>
              </a:pPr>
              <a:endPara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3" name="文本框 12">
            <a:extLst>
              <a:ext uri="{FF2B5EF4-FFF2-40B4-BE49-F238E27FC236}">
                <a16:creationId xmlns:a16="http://schemas.microsoft.com/office/drawing/2014/main" id="{017165D8-265A-4BEA-95DA-73DBCD31FA9D}"/>
              </a:ext>
            </a:extLst>
          </p:cNvPr>
          <p:cNvSpPr txBox="1"/>
          <p:nvPr/>
        </p:nvSpPr>
        <p:spPr>
          <a:xfrm>
            <a:off x="5525467" y="2696253"/>
            <a:ext cx="38101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本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案例将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会利用</a:t>
            </a:r>
            <a:r>
              <a:rPr lang="en-US" altLang="zh-CN" sz="2000" dirty="0" err="1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setInterval</a:t>
            </a:r>
            <a:r>
              <a:rPr lang="en-US" altLang="zh-CN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()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和</a:t>
            </a:r>
            <a:r>
              <a:rPr lang="en-US" altLang="zh-CN" sz="2000" dirty="0" err="1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clearInterval</a:t>
            </a:r>
            <a:r>
              <a:rPr lang="en-US" altLang="zh-CN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()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方法完成一个发送短信的案例，要求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60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秒内只能发送一次短信。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11" name="Title 1"/>
          <p:cNvSpPr txBox="1"/>
          <p:nvPr/>
        </p:nvSpPr>
        <p:spPr>
          <a:xfrm>
            <a:off x="1143690" y="266995"/>
            <a:ext cx="6103644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8.4.2  </a:t>
            </a: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【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案例</a:t>
            </a:r>
            <a:r>
              <a:rPr lang="en-US" altLang="zh-CN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】60</a:t>
            </a:r>
            <a:r>
              <a:rPr lang="zh-CN" alt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秒内只能发送一次短信</a:t>
            </a:r>
            <a:endParaRPr lang="zh-CN" alt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pic>
        <p:nvPicPr>
          <p:cNvPr id="14" name="Picture 7" descr="总结小人">
            <a:extLst>
              <a:ext uri="{FF2B5EF4-FFF2-40B4-BE49-F238E27FC236}">
                <a16:creationId xmlns:a16="http://schemas.microsoft.com/office/drawing/2014/main" id="{B6DA8452-0BB1-4A92-968E-A043641C5D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638" y="773081"/>
            <a:ext cx="4077405" cy="5924550"/>
          </a:xfrm>
          <a:prstGeom prst="rect">
            <a:avLst/>
          </a:prstGeom>
          <a:noFill/>
          <a:ln>
            <a:noFill/>
          </a:ln>
          <a:effectLst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85468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/>
          <p:nvPr/>
        </p:nvSpPr>
        <p:spPr>
          <a:xfrm>
            <a:off x="1143690" y="266995"/>
            <a:ext cx="6103644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8.4.2  </a:t>
            </a: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【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案例</a:t>
            </a:r>
            <a:r>
              <a:rPr lang="en-US" altLang="zh-CN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】60</a:t>
            </a:r>
            <a:r>
              <a:rPr lang="zh-CN" alt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秒内只能发送一次短信</a:t>
            </a:r>
            <a:endParaRPr lang="zh-CN" alt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7" name="矩形: 对角圆角 3">
            <a:extLst>
              <a:ext uri="{FF2B5EF4-FFF2-40B4-BE49-F238E27FC236}">
                <a16:creationId xmlns:a16="http://schemas.microsoft.com/office/drawing/2014/main" id="{802E5979-A2D9-41F7-83D6-64048B245D4C}"/>
              </a:ext>
            </a:extLst>
          </p:cNvPr>
          <p:cNvSpPr/>
          <p:nvPr/>
        </p:nvSpPr>
        <p:spPr>
          <a:xfrm>
            <a:off x="1486694" y="1701601"/>
            <a:ext cx="9217024" cy="3528393"/>
          </a:xfrm>
          <a:prstGeom prst="round2Diag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07A5509A-BE6B-4646-A67F-6E00195AD6E5}"/>
              </a:ext>
            </a:extLst>
          </p:cNvPr>
          <p:cNvSpPr/>
          <p:nvPr/>
        </p:nvSpPr>
        <p:spPr>
          <a:xfrm>
            <a:off x="3893811" y="1413570"/>
            <a:ext cx="4289627" cy="632608"/>
          </a:xfrm>
          <a:prstGeom prst="rect">
            <a:avLst/>
          </a:prstGeom>
          <a:solidFill>
            <a:srgbClr val="1369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案例分析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A1403994-3A7C-4759-85E0-99C054C40A39}"/>
              </a:ext>
            </a:extLst>
          </p:cNvPr>
          <p:cNvSpPr txBox="1"/>
          <p:nvPr/>
        </p:nvSpPr>
        <p:spPr>
          <a:xfrm>
            <a:off x="1918742" y="2334209"/>
            <a:ext cx="8541673" cy="2516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在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页面中放一个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文本框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和一个“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发送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”按钮，文本框用于输入手机号码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，</a:t>
            </a:r>
            <a:r>
              <a:rPr lang="zh-CN" altLang="en-US" sz="2000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输入完成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后，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单击“发送”按钮，该按钮在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60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秒以内不能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再次被单击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，防止重复发送短信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。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>
              <a:lnSpc>
                <a:spcPct val="150000"/>
              </a:lnSpc>
            </a:pPr>
            <a:endParaRPr lang="en-US" altLang="zh-CN" sz="500" dirty="0" smtClean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并且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，在单击“发送”按钮之后，该按钮中的文字会变为“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还剩下</a:t>
            </a:r>
            <a:r>
              <a:rPr lang="en-US" altLang="zh-CN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60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秒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”，并且“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60”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会每秒减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1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。当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60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秒过去后，按钮恢复为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初始状态。</a:t>
            </a:r>
            <a:endParaRPr lang="zh-CN" altLang="en-US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9659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>
            <a:extLst>
              <a:ext uri="{FF2B5EF4-FFF2-40B4-BE49-F238E27FC236}">
                <a16:creationId xmlns:a16="http://schemas.microsoft.com/office/drawing/2014/main" id="{3E00817B-A913-4438-A44F-28CF91E9137A}"/>
              </a:ext>
            </a:extLst>
          </p:cNvPr>
          <p:cNvSpPr txBox="1"/>
          <p:nvPr/>
        </p:nvSpPr>
        <p:spPr>
          <a:xfrm>
            <a:off x="910630" y="1413570"/>
            <a:ext cx="8784976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左图为页面</a:t>
            </a:r>
            <a:r>
              <a:rPr lang="zh-CN" altLang="en-US" sz="2000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初始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效果</a:t>
            </a:r>
            <a:r>
              <a:rPr lang="zh-CN" altLang="en-US" sz="2000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，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右图为</a:t>
            </a:r>
            <a:r>
              <a:rPr lang="zh-CN" altLang="en-US" sz="2000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单击发送按钮之后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的效果。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6" name="Title 1"/>
          <p:cNvSpPr txBox="1"/>
          <p:nvPr/>
        </p:nvSpPr>
        <p:spPr>
          <a:xfrm>
            <a:off x="1143690" y="266995"/>
            <a:ext cx="6103644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8.4.2  </a:t>
            </a: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【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案例</a:t>
            </a:r>
            <a:r>
              <a:rPr lang="en-US" altLang="zh-CN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】60</a:t>
            </a:r>
            <a:r>
              <a:rPr lang="zh-CN" alt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秒内只能发送一次短信</a:t>
            </a:r>
            <a:endParaRPr lang="zh-CN" alt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pic>
        <p:nvPicPr>
          <p:cNvPr id="11266" name="图片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670" y="2452192"/>
            <a:ext cx="4791993" cy="13376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图片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7747" y="2452192"/>
            <a:ext cx="4791992" cy="13376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99049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>
            <a:extLst>
              <a:ext uri="{FF2B5EF4-FFF2-40B4-BE49-F238E27FC236}">
                <a16:creationId xmlns:a16="http://schemas.microsoft.com/office/drawing/2014/main" id="{1574172E-A3D8-43AB-9E82-549DB9FB48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4880" y="2215515"/>
            <a:ext cx="2797810" cy="3898265"/>
          </a:xfrm>
          <a:prstGeom prst="rect">
            <a:avLst/>
          </a:prstGeom>
        </p:spPr>
      </p:pic>
      <p:sp>
        <p:nvSpPr>
          <p:cNvPr id="7" name="椭圆形标注 12">
            <a:extLst>
              <a:ext uri="{FF2B5EF4-FFF2-40B4-BE49-F238E27FC236}">
                <a16:creationId xmlns:a16="http://schemas.microsoft.com/office/drawing/2014/main" id="{7B390C9A-D5FF-47D1-B4B4-0199AF6B48D8}"/>
              </a:ext>
            </a:extLst>
          </p:cNvPr>
          <p:cNvSpPr/>
          <p:nvPr/>
        </p:nvSpPr>
        <p:spPr>
          <a:xfrm>
            <a:off x="2968625" y="1560195"/>
            <a:ext cx="2071370" cy="1493520"/>
          </a:xfrm>
          <a:prstGeom prst="wedgeEllipseCallou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/>
              <a:t> </a:t>
            </a:r>
          </a:p>
        </p:txBody>
      </p:sp>
      <p:sp>
        <p:nvSpPr>
          <p:cNvPr id="9" name="TextBox 35">
            <a:extLst>
              <a:ext uri="{FF2B5EF4-FFF2-40B4-BE49-F238E27FC236}">
                <a16:creationId xmlns:a16="http://schemas.microsoft.com/office/drawing/2014/main" id="{D9A8924D-E4E3-41DB-9F07-89CCE28E2F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7390" y="1638300"/>
            <a:ext cx="1606550" cy="1228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17" tIns="60958" rIns="121917" bIns="60958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先定一个</a:t>
            </a:r>
            <a:r>
              <a:rPr lang="zh-CN" altLang="en-US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小目标！</a:t>
            </a:r>
          </a:p>
        </p:txBody>
      </p:sp>
      <p:sp>
        <p:nvSpPr>
          <p:cNvPr id="12" name="TextBox 35">
            <a:extLst>
              <a:ext uri="{FF2B5EF4-FFF2-40B4-BE49-F238E27FC236}">
                <a16:creationId xmlns:a16="http://schemas.microsoft.com/office/drawing/2014/main" id="{88A2767E-6F2C-4E24-978D-C8C7F57105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5965" y="3576722"/>
            <a:ext cx="5429568" cy="12311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17" tIns="60958" rIns="121917" bIns="60958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熟悉</a:t>
            </a:r>
            <a:r>
              <a:rPr lang="zh-CN" altLang="en-US" dirty="0" smtClean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同步和异步</a:t>
            </a:r>
            <a:r>
              <a:rPr lang="zh-CN" altLang="en-US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的概念</a:t>
            </a:r>
            <a:r>
              <a:rPr lang="zh-CN" altLang="en-US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，</a:t>
            </a:r>
            <a:r>
              <a:rPr lang="zh-CN" altLang="en-US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能够说出</a:t>
            </a:r>
            <a:r>
              <a:rPr lang="zh-CN" altLang="en-US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同步和异步的区别</a:t>
            </a:r>
            <a:endParaRPr lang="zh-CN" altLang="en-US" dirty="0">
              <a:solidFill>
                <a:srgbClr val="1369B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4" name="组合 13">
            <a:extLst>
              <a:ext uri="{FF2B5EF4-FFF2-40B4-BE49-F238E27FC236}">
                <a16:creationId xmlns:a16="http://schemas.microsoft.com/office/drawing/2014/main" id="{3617D419-9079-4D1F-99BA-23638A3FE48F}"/>
              </a:ext>
            </a:extLst>
          </p:cNvPr>
          <p:cNvGrpSpPr/>
          <p:nvPr/>
        </p:nvGrpSpPr>
        <p:grpSpPr>
          <a:xfrm>
            <a:off x="5379720" y="3816752"/>
            <a:ext cx="405130" cy="405130"/>
            <a:chOff x="8881" y="4685"/>
            <a:chExt cx="638" cy="638"/>
          </a:xfrm>
        </p:grpSpPr>
        <p:sp>
          <p:nvSpPr>
            <p:cNvPr id="15" name="椭圆 14">
              <a:extLst>
                <a:ext uri="{FF2B5EF4-FFF2-40B4-BE49-F238E27FC236}">
                  <a16:creationId xmlns:a16="http://schemas.microsoft.com/office/drawing/2014/main" id="{7644041C-FD8B-4B62-94FA-4226E308886B}"/>
                </a:ext>
              </a:extLst>
            </p:cNvPr>
            <p:cNvSpPr/>
            <p:nvPr/>
          </p:nvSpPr>
          <p:spPr>
            <a:xfrm>
              <a:off x="8881" y="4685"/>
              <a:ext cx="638" cy="638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椭圆 15">
              <a:extLst>
                <a:ext uri="{FF2B5EF4-FFF2-40B4-BE49-F238E27FC236}">
                  <a16:creationId xmlns:a16="http://schemas.microsoft.com/office/drawing/2014/main" id="{BDC457E5-245E-48A8-8165-3C32BA3775C2}"/>
                </a:ext>
              </a:extLst>
            </p:cNvPr>
            <p:cNvSpPr/>
            <p:nvPr/>
          </p:nvSpPr>
          <p:spPr>
            <a:xfrm>
              <a:off x="8946" y="4750"/>
              <a:ext cx="508" cy="508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0" name="Title 1"/>
          <p:cNvSpPr txBox="1"/>
          <p:nvPr/>
        </p:nvSpPr>
        <p:spPr>
          <a:xfrm>
            <a:off x="1143690" y="266995"/>
            <a:ext cx="6103644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8.4.3  </a:t>
            </a:r>
            <a:r>
              <a:rPr lang="zh-CN" alt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同步和异步</a:t>
            </a:r>
            <a:endParaRPr lang="zh-CN" alt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34213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合 9">
            <a:extLst>
              <a:ext uri="{FF2B5EF4-FFF2-40B4-BE49-F238E27FC236}">
                <a16:creationId xmlns:a16="http://schemas.microsoft.com/office/drawing/2014/main" id="{1705C999-35B9-4DD9-B118-DC6DA66D6D17}"/>
              </a:ext>
            </a:extLst>
          </p:cNvPr>
          <p:cNvGrpSpPr/>
          <p:nvPr/>
        </p:nvGrpSpPr>
        <p:grpSpPr bwMode="auto">
          <a:xfrm>
            <a:off x="4992341" y="2277666"/>
            <a:ext cx="5423346" cy="2768718"/>
            <a:chOff x="3403599" y="2421469"/>
            <a:chExt cx="5040490" cy="2726268"/>
          </a:xfrm>
        </p:grpSpPr>
        <p:sp>
          <p:nvSpPr>
            <p:cNvPr id="11" name="圆角矩形标注 11">
              <a:extLst>
                <a:ext uri="{FF2B5EF4-FFF2-40B4-BE49-F238E27FC236}">
                  <a16:creationId xmlns:a16="http://schemas.microsoft.com/office/drawing/2014/main" id="{BB606471-C07E-4BB9-87C6-5896C5940963}"/>
                </a:ext>
              </a:extLst>
            </p:cNvPr>
            <p:cNvSpPr/>
            <p:nvPr/>
          </p:nvSpPr>
          <p:spPr bwMode="auto">
            <a:xfrm rot="5400000">
              <a:off x="4560710" y="1264358"/>
              <a:ext cx="2726268" cy="5040490"/>
            </a:xfrm>
            <a:prstGeom prst="wedgeRoundRectCallout">
              <a:avLst/>
            </a:prstGeom>
            <a:noFill/>
            <a:ln w="28575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  <a:defRPr/>
              </a:pPr>
              <a:endParaRPr lang="zh-CN" altLang="en-US"/>
            </a:p>
          </p:txBody>
        </p:sp>
        <p:sp>
          <p:nvSpPr>
            <p:cNvPr id="12" name="矩形 5">
              <a:extLst>
                <a:ext uri="{FF2B5EF4-FFF2-40B4-BE49-F238E27FC236}">
                  <a16:creationId xmlns:a16="http://schemas.microsoft.com/office/drawing/2014/main" id="{E0AE0A7E-DDFD-4A47-94B5-E0F77F6774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04295" y="2749508"/>
              <a:ext cx="4439098" cy="4287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>
                <a:lnSpc>
                  <a:spcPct val="150000"/>
                </a:lnSpc>
              </a:pPr>
              <a:endPara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3" name="文本框 12">
            <a:extLst>
              <a:ext uri="{FF2B5EF4-FFF2-40B4-BE49-F238E27FC236}">
                <a16:creationId xmlns:a16="http://schemas.microsoft.com/office/drawing/2014/main" id="{017165D8-265A-4BEA-95DA-73DBCD31FA9D}"/>
              </a:ext>
            </a:extLst>
          </p:cNvPr>
          <p:cNvSpPr txBox="1"/>
          <p:nvPr/>
        </p:nvSpPr>
        <p:spPr>
          <a:xfrm>
            <a:off x="5363699" y="2670120"/>
            <a:ext cx="490797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JavaScript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的执行机制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是单</a:t>
            </a:r>
            <a:r>
              <a:rPr lang="zh-CN" altLang="en-US" sz="2000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线程，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意味着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所有任务需要排队，前一个任务结束，才会执行后一个任务，如果其中一个任务执行的时间过长，就会阻塞后面的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任务。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14" name="Title 1"/>
          <p:cNvSpPr txBox="1"/>
          <p:nvPr/>
        </p:nvSpPr>
        <p:spPr>
          <a:xfrm>
            <a:off x="1143690" y="266995"/>
            <a:ext cx="6103644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8.4.3  </a:t>
            </a:r>
            <a:r>
              <a:rPr lang="zh-CN" alt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同步和异步</a:t>
            </a:r>
            <a:endParaRPr lang="zh-CN" alt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pic>
        <p:nvPicPr>
          <p:cNvPr id="8" name="Picture 7" descr="总结小人">
            <a:extLst>
              <a:ext uri="{FF2B5EF4-FFF2-40B4-BE49-F238E27FC236}">
                <a16:creationId xmlns:a16="http://schemas.microsoft.com/office/drawing/2014/main" id="{B6DA8452-0BB1-4A92-968E-A043641C5D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638" y="773081"/>
            <a:ext cx="4077405" cy="5924550"/>
          </a:xfrm>
          <a:prstGeom prst="rect">
            <a:avLst/>
          </a:prstGeom>
          <a:noFill/>
          <a:ln>
            <a:noFill/>
          </a:ln>
          <a:effectLst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94170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云形标注 5">
            <a:extLst>
              <a:ext uri="{FF2B5EF4-FFF2-40B4-BE49-F238E27FC236}">
                <a16:creationId xmlns:a16="http://schemas.microsoft.com/office/drawing/2014/main" id="{270982CC-5E33-47B6-B7C4-2203BA045E01}"/>
              </a:ext>
            </a:extLst>
          </p:cNvPr>
          <p:cNvSpPr/>
          <p:nvPr/>
        </p:nvSpPr>
        <p:spPr>
          <a:xfrm>
            <a:off x="478582" y="1197546"/>
            <a:ext cx="6463684" cy="3456384"/>
          </a:xfrm>
          <a:prstGeom prst="cloudCallout">
            <a:avLst>
              <a:gd name="adj1" fmla="val 64873"/>
              <a:gd name="adj2" fmla="val 42348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kumimoji="1" lang="en-US" altLang="zh-CN" sz="16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kumimoji="1"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例如，有</a:t>
            </a:r>
            <a:r>
              <a:rPr kumimoji="1"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kumimoji="1"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个任务正在排队，第</a:t>
            </a:r>
            <a:r>
              <a:rPr kumimoji="1"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kumimoji="1"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个</a:t>
            </a:r>
            <a:r>
              <a:rPr kumimoji="1"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任务是在控制台输出“</a:t>
            </a:r>
            <a:r>
              <a:rPr kumimoji="1" lang="en-US" altLang="zh-CN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1”</a:t>
            </a:r>
            <a:r>
              <a:rPr kumimoji="1"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，第</a:t>
            </a:r>
            <a:r>
              <a:rPr kumimoji="1"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kumimoji="1"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个</a:t>
            </a:r>
            <a:r>
              <a:rPr kumimoji="1"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任务是</a:t>
            </a:r>
            <a:r>
              <a:rPr kumimoji="1" lang="en-US" altLang="zh-CN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kumimoji="1"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秒后在控制台输出“</a:t>
            </a:r>
            <a:r>
              <a:rPr kumimoji="1"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2”</a:t>
            </a:r>
            <a:r>
              <a:rPr kumimoji="1"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，第</a:t>
            </a:r>
            <a:r>
              <a:rPr kumimoji="1"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kumimoji="1"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个</a:t>
            </a:r>
            <a:r>
              <a:rPr kumimoji="1"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任务是在</a:t>
            </a:r>
            <a:r>
              <a:rPr kumimoji="1"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控制台输出“</a:t>
            </a:r>
            <a:r>
              <a:rPr kumimoji="1"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3”</a:t>
            </a:r>
            <a:r>
              <a:rPr kumimoji="1"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。当</a:t>
            </a:r>
            <a:r>
              <a:rPr kumimoji="1"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程序执行</a:t>
            </a:r>
            <a:r>
              <a:rPr kumimoji="1"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到任务</a:t>
            </a:r>
            <a:r>
              <a:rPr kumimoji="1"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kumimoji="1"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时</a:t>
            </a:r>
            <a:r>
              <a:rPr kumimoji="1"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，程序就被阻塞了</a:t>
            </a:r>
            <a:r>
              <a:rPr kumimoji="1"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kumimoji="1"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秒，之后才能执行第</a:t>
            </a:r>
            <a:r>
              <a:rPr kumimoji="1"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kumimoji="1"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个任务。如何解决这个问题呢？</a:t>
            </a:r>
          </a:p>
        </p:txBody>
      </p:sp>
      <p:pic>
        <p:nvPicPr>
          <p:cNvPr id="8" name="Picture 4">
            <a:extLst>
              <a:ext uri="{FF2B5EF4-FFF2-40B4-BE49-F238E27FC236}">
                <a16:creationId xmlns:a16="http://schemas.microsoft.com/office/drawing/2014/main" id="{078B8346-D9A7-4D69-B9D4-1F6F1A92099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76" t="1975" r="11457" b="7902"/>
          <a:stretch>
            <a:fillRect/>
          </a:stretch>
        </p:blipFill>
        <p:spPr bwMode="auto">
          <a:xfrm>
            <a:off x="7911574" y="1456267"/>
            <a:ext cx="2740943" cy="4349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"/>
          <p:cNvSpPr txBox="1"/>
          <p:nvPr/>
        </p:nvSpPr>
        <p:spPr>
          <a:xfrm>
            <a:off x="1143690" y="266995"/>
            <a:ext cx="6103644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8.4.3  </a:t>
            </a:r>
            <a:r>
              <a:rPr lang="zh-CN" alt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同步和异步</a:t>
            </a:r>
            <a:endParaRPr lang="zh-CN" alt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31343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 txBox="1"/>
          <p:nvPr/>
        </p:nvSpPr>
        <p:spPr>
          <a:xfrm>
            <a:off x="1143690" y="266995"/>
            <a:ext cx="6103644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8.4.3  </a:t>
            </a:r>
            <a:r>
              <a:rPr lang="zh-CN" alt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同步和异步</a:t>
            </a:r>
            <a:endParaRPr lang="zh-CN" alt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C37C7476-70A0-45CA-ACD1-7CDA8E61E8F9}"/>
              </a:ext>
            </a:extLst>
          </p:cNvPr>
          <p:cNvSpPr txBox="1"/>
          <p:nvPr/>
        </p:nvSpPr>
        <p:spPr>
          <a:xfrm>
            <a:off x="910630" y="1053530"/>
            <a:ext cx="1065718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我们可以通过定时器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来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解决，使用</a:t>
            </a:r>
            <a:r>
              <a:rPr lang="en-US" altLang="zh-CN" sz="2000" dirty="0" err="1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setTimeout</a:t>
            </a:r>
            <a:r>
              <a:rPr lang="en-US" altLang="zh-CN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()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设置一个</a:t>
            </a:r>
            <a:r>
              <a:rPr lang="en-US" altLang="zh-CN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5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秒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的定时器，将第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2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个任务放到定时器函数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中，示例代码如下。</a:t>
            </a:r>
            <a:endParaRPr lang="en-US" altLang="zh-CN" sz="2000" dirty="0" smtClean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AB13F4B9-C4A3-4163-9384-AECFF762958A}"/>
              </a:ext>
            </a:extLst>
          </p:cNvPr>
          <p:cNvSpPr txBox="1"/>
          <p:nvPr/>
        </p:nvSpPr>
        <p:spPr>
          <a:xfrm>
            <a:off x="1719755" y="2243236"/>
            <a:ext cx="7848872" cy="2423740"/>
          </a:xfrm>
          <a:prstGeom prst="rect">
            <a:avLst/>
          </a:prstGeom>
          <a:solidFill>
            <a:srgbClr val="F2F2F2"/>
          </a:solidFill>
        </p:spPr>
        <p:txBody>
          <a:bodyPr wrap="square" rtlCol="0">
            <a:spAutoFit/>
          </a:bodyPr>
          <a:lstStyle/>
          <a:p>
            <a:pPr lvl="1">
              <a:lnSpc>
                <a:spcPct val="150000"/>
              </a:lnSpc>
            </a:pPr>
            <a:r>
              <a:rPr lang="en-US" altLang="zh-CN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console.log(1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);		</a:t>
            </a:r>
            <a:r>
              <a:rPr lang="en-US" altLang="zh-CN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// 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第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1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个任务</a:t>
            </a:r>
          </a:p>
          <a:p>
            <a:pPr lvl="1">
              <a:lnSpc>
                <a:spcPct val="150000"/>
              </a:lnSpc>
            </a:pPr>
            <a:r>
              <a:rPr lang="en-US" altLang="zh-CN" sz="2000" dirty="0" err="1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setTimeout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(function () {</a:t>
            </a:r>
          </a:p>
          <a:p>
            <a:pPr lvl="1">
              <a:lnSpc>
                <a:spcPct val="150000"/>
              </a:lnSpc>
            </a:pP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  console.log(2);	</a:t>
            </a:r>
            <a:r>
              <a:rPr lang="en-US" altLang="zh-CN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// 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第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2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个任务</a:t>
            </a:r>
          </a:p>
          <a:p>
            <a:pPr lvl="1">
              <a:lnSpc>
                <a:spcPct val="150000"/>
              </a:lnSpc>
            </a:pP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}, 5000);</a:t>
            </a:r>
          </a:p>
          <a:p>
            <a:pPr lvl="1">
              <a:lnSpc>
                <a:spcPct val="150000"/>
              </a:lnSpc>
            </a:pP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console.log(3);		</a:t>
            </a:r>
            <a:r>
              <a:rPr lang="en-US" altLang="zh-CN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// 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第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3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个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任务</a:t>
            </a:r>
            <a:endParaRPr lang="en-US" altLang="zh-CN" sz="2000" dirty="0" smtClean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 lvl="1">
              <a:lnSpc>
                <a:spcPct val="150000"/>
              </a:lnSpc>
            </a:pPr>
            <a:endParaRPr lang="zh-CN" altLang="en-US" sz="1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6F50A5FC-EF7B-42D2-86B4-B769A325ACB0}"/>
              </a:ext>
            </a:extLst>
          </p:cNvPr>
          <p:cNvSpPr txBox="1"/>
          <p:nvPr/>
        </p:nvSpPr>
        <p:spPr>
          <a:xfrm>
            <a:off x="910630" y="4869954"/>
            <a:ext cx="10873208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当调用</a:t>
            </a:r>
            <a:r>
              <a:rPr lang="en-US" altLang="zh-CN" sz="2000" dirty="0" err="1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setTimeout</a:t>
            </a:r>
            <a:r>
              <a:rPr lang="en-US" altLang="zh-CN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()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方法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后，该方法会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立即执行完成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，然后执行后面的代码，在控制台中输出</a:t>
            </a:r>
            <a:r>
              <a:rPr lang="en-US" altLang="zh-CN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3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。而为</a:t>
            </a:r>
            <a:r>
              <a:rPr lang="en-US" altLang="zh-CN" sz="2000" dirty="0" err="1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setTimeout</a:t>
            </a:r>
            <a:r>
              <a:rPr lang="en-US" altLang="zh-CN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()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传入的函数，它会在到达指定时间后执行。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145023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 txBox="1"/>
          <p:nvPr/>
        </p:nvSpPr>
        <p:spPr>
          <a:xfrm>
            <a:off x="1143690" y="266995"/>
            <a:ext cx="6103644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8.4.3  </a:t>
            </a:r>
            <a:r>
              <a:rPr lang="zh-CN" alt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同步和异步</a:t>
            </a:r>
            <a:endParaRPr lang="zh-CN" alt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C37C7476-70A0-45CA-ACD1-7CDA8E61E8F9}"/>
              </a:ext>
            </a:extLst>
          </p:cNvPr>
          <p:cNvSpPr txBox="1"/>
          <p:nvPr/>
        </p:nvSpPr>
        <p:spPr>
          <a:xfrm>
            <a:off x="910630" y="1413570"/>
            <a:ext cx="10657184" cy="29777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程序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中有“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异步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”和“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同步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”两种操作方式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，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使用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定时器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解决阻塞的问题，这样的操作称为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异步操作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。</a:t>
            </a:r>
            <a:endParaRPr lang="en-US" altLang="zh-CN" sz="2000" dirty="0" smtClean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>
              <a:lnSpc>
                <a:spcPct val="150000"/>
              </a:lnSpc>
            </a:pPr>
            <a:endParaRPr lang="en-US" altLang="zh-CN" sz="1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关于“</a:t>
            </a:r>
            <a:r>
              <a:rPr lang="zh-CN" altLang="en-US" sz="2000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异步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”和“</a:t>
            </a:r>
            <a:r>
              <a:rPr lang="zh-CN" altLang="en-US" sz="2000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同步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” 操作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方式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具体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解释如下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。</a:t>
            </a:r>
            <a:endParaRPr lang="en-US" altLang="zh-CN" sz="2000" dirty="0" smtClean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>
              <a:lnSpc>
                <a:spcPct val="150000"/>
              </a:lnSpc>
            </a:pPr>
            <a:endParaRPr lang="en-US" altLang="zh-CN" sz="500" dirty="0" smtClean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2000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同步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：前一个任务结束后再执行后一个任务，程序的执行顺序与任务的排列顺序是一致的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。</a:t>
            </a:r>
            <a:endParaRPr lang="en-US" altLang="zh-CN" sz="2000" dirty="0" smtClean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l"/>
            </a:pPr>
            <a:endParaRPr lang="zh-CN" altLang="en-US" sz="1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2000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异步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：在处理一件任务的同时，可以去处理其他的任务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。</a:t>
            </a:r>
            <a:endParaRPr lang="en-US" altLang="zh-CN" sz="2000" dirty="0" smtClean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30676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 txBox="1"/>
          <p:nvPr/>
        </p:nvSpPr>
        <p:spPr>
          <a:xfrm>
            <a:off x="1143690" y="266995"/>
            <a:ext cx="6103644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8.4.3  </a:t>
            </a:r>
            <a:r>
              <a:rPr lang="zh-CN" alt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同步和异步</a:t>
            </a:r>
            <a:endParaRPr lang="zh-CN" alt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9199F780-8C6D-41DC-98C8-CF419467C4ED}"/>
              </a:ext>
            </a:extLst>
          </p:cNvPr>
          <p:cNvSpPr txBox="1"/>
          <p:nvPr/>
        </p:nvSpPr>
        <p:spPr>
          <a:xfrm>
            <a:off x="982639" y="2133650"/>
            <a:ext cx="10513167" cy="9612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有这样一个</a:t>
            </a:r>
            <a:r>
              <a:rPr lang="zh-CN" altLang="en-US" sz="2000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问题</a:t>
            </a:r>
            <a:r>
              <a:rPr lang="zh-CN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：当定时器</a:t>
            </a:r>
            <a:r>
              <a: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的时间设为</a:t>
            </a:r>
            <a:r>
              <a:rPr lang="en-US" altLang="zh-CN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</a:t>
            </a:r>
            <a:r>
              <a: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的时候，到底是定时器传入的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回调函数</a:t>
            </a:r>
            <a:r>
              <a: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优先执行，还是</a:t>
            </a:r>
            <a:r>
              <a:rPr lang="en-US" altLang="zh-CN" sz="2000" dirty="0" err="1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setTimeout</a:t>
            </a:r>
            <a:r>
              <a:rPr lang="en-US" altLang="zh-CN" sz="2000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()</a:t>
            </a:r>
            <a:r>
              <a:rPr lang="zh-CN" altLang="en-US" sz="2000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后面的代码</a:t>
            </a:r>
            <a:r>
              <a:rPr lang="zh-CN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优先</a:t>
            </a:r>
            <a:r>
              <a: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执行呢</a:t>
            </a:r>
            <a:r>
              <a:rPr lang="zh-CN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？</a:t>
            </a:r>
            <a:endParaRPr lang="en-US" altLang="zh-CN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099C91DE-0244-4303-A130-E033EDC4BBFE}"/>
              </a:ext>
            </a:extLst>
          </p:cNvPr>
          <p:cNvSpPr/>
          <p:nvPr/>
        </p:nvSpPr>
        <p:spPr>
          <a:xfrm>
            <a:off x="2181898" y="1262275"/>
            <a:ext cx="4129332" cy="670560"/>
          </a:xfrm>
          <a:prstGeom prst="rect">
            <a:avLst/>
          </a:prstGeom>
          <a:solidFill>
            <a:srgbClr val="1369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思源黑体 CN Regular" panose="020B05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075C55DE-363F-44E9-9672-E9BAE2E7AB53}"/>
              </a:ext>
            </a:extLst>
          </p:cNvPr>
          <p:cNvSpPr txBox="1"/>
          <p:nvPr/>
        </p:nvSpPr>
        <p:spPr>
          <a:xfrm>
            <a:off x="2291859" y="1413570"/>
            <a:ext cx="3875355" cy="400110"/>
          </a:xfrm>
          <a:prstGeom prst="rect">
            <a:avLst/>
          </a:prstGeom>
          <a:solidFill>
            <a:srgbClr val="1369B2"/>
          </a:solidFill>
        </p:spPr>
        <p:txBody>
          <a:bodyPr wrap="square" rtlCol="0">
            <a:spAutoFit/>
          </a:bodyPr>
          <a:lstStyle/>
          <a:p>
            <a:r>
              <a:rPr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多学</a:t>
            </a:r>
            <a:r>
              <a:rPr lang="zh-CN" altLang="en-US" sz="20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一招：</a:t>
            </a:r>
            <a:r>
              <a:rPr lang="en-US" altLang="zh-CN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JavaScript</a:t>
            </a:r>
            <a:r>
              <a:rPr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执行机制</a:t>
            </a: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34DB6F21-6781-41DA-87FE-0B6688E808D0}"/>
              </a:ext>
            </a:extLst>
          </p:cNvPr>
          <p:cNvSpPr/>
          <p:nvPr/>
        </p:nvSpPr>
        <p:spPr>
          <a:xfrm>
            <a:off x="6400414" y="1262275"/>
            <a:ext cx="83127" cy="670560"/>
          </a:xfrm>
          <a:prstGeom prst="rect">
            <a:avLst/>
          </a:prstGeom>
          <a:solidFill>
            <a:srgbClr val="1369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思源黑体 CN Regular" panose="020B05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B97729BF-CB04-49C4-AD3D-1484B863B72B}"/>
              </a:ext>
            </a:extLst>
          </p:cNvPr>
          <p:cNvSpPr/>
          <p:nvPr/>
        </p:nvSpPr>
        <p:spPr>
          <a:xfrm>
            <a:off x="6588143" y="1262275"/>
            <a:ext cx="83127" cy="670560"/>
          </a:xfrm>
          <a:prstGeom prst="rect">
            <a:avLst/>
          </a:prstGeom>
          <a:solidFill>
            <a:srgbClr val="1369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思源黑体 CN Regular" panose="020B0500000000000000" pitchFamily="34" charset="-122"/>
              <a:sym typeface="Arial" panose="020B0604020202020204" pitchFamily="34" charset="0"/>
            </a:endParaRPr>
          </a:p>
        </p:txBody>
      </p:sp>
      <p:pic>
        <p:nvPicPr>
          <p:cNvPr id="9" name="图形 17" descr="讲故事">
            <a:extLst>
              <a:ext uri="{FF2B5EF4-FFF2-40B4-BE49-F238E27FC236}">
                <a16:creationId xmlns:a16="http://schemas.microsoft.com/office/drawing/2014/main" id="{8BB562EA-CB3A-477D-8D7D-57F68FA57FD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982639" y="1045642"/>
            <a:ext cx="936104" cy="936104"/>
          </a:xfrm>
          <a:prstGeom prst="rect">
            <a:avLst/>
          </a:prstGeom>
        </p:spPr>
      </p:pic>
      <p:sp>
        <p:nvSpPr>
          <p:cNvPr id="11" name="文本框 10">
            <a:extLst>
              <a:ext uri="{FF2B5EF4-FFF2-40B4-BE49-F238E27FC236}">
                <a16:creationId xmlns:a16="http://schemas.microsoft.com/office/drawing/2014/main" id="{AB13F4B9-C4A3-4163-9384-AECFF762958A}"/>
              </a:ext>
            </a:extLst>
          </p:cNvPr>
          <p:cNvSpPr txBox="1"/>
          <p:nvPr/>
        </p:nvSpPr>
        <p:spPr>
          <a:xfrm>
            <a:off x="1630710" y="3357786"/>
            <a:ext cx="7128792" cy="2991140"/>
          </a:xfrm>
          <a:prstGeom prst="rect">
            <a:avLst/>
          </a:prstGeom>
          <a:solidFill>
            <a:srgbClr val="F2F2F2"/>
          </a:solidFill>
        </p:spPr>
        <p:txBody>
          <a:bodyPr wrap="square" rtlCol="0">
            <a:spAutoFit/>
          </a:bodyPr>
          <a:lstStyle/>
          <a:p>
            <a:pPr lvl="1">
              <a:lnSpc>
                <a:spcPct val="130000"/>
              </a:lnSpc>
            </a:pPr>
            <a:r>
              <a:rPr lang="en-US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console.log(1);</a:t>
            </a:r>
          </a:p>
          <a:p>
            <a:pPr lvl="1">
              <a:lnSpc>
                <a:spcPct val="130000"/>
              </a:lnSpc>
            </a:pPr>
            <a:r>
              <a:rPr lang="en-US" altLang="zh-CN" sz="1800" dirty="0" err="1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setTimeout</a:t>
            </a:r>
            <a:r>
              <a:rPr lang="en-US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(function () {</a:t>
            </a:r>
          </a:p>
          <a:p>
            <a:pPr lvl="1">
              <a:lnSpc>
                <a:spcPct val="130000"/>
              </a:lnSpc>
            </a:pPr>
            <a:r>
              <a:rPr lang="en-US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  console.log(2);</a:t>
            </a:r>
          </a:p>
          <a:p>
            <a:pPr lvl="1">
              <a:lnSpc>
                <a:spcPct val="130000"/>
              </a:lnSpc>
            </a:pPr>
            <a:r>
              <a:rPr lang="en-US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}, 0);</a:t>
            </a:r>
          </a:p>
          <a:p>
            <a:pPr lvl="1">
              <a:lnSpc>
                <a:spcPct val="130000"/>
              </a:lnSpc>
            </a:pPr>
            <a:r>
              <a:rPr lang="en-US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for (</a:t>
            </a:r>
            <a:r>
              <a:rPr lang="en-US" altLang="zh-CN" sz="1800" dirty="0" err="1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var</a:t>
            </a:r>
            <a:r>
              <a:rPr lang="en-US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 </a:t>
            </a:r>
            <a:r>
              <a:rPr lang="en-US" altLang="zh-CN" sz="1800" dirty="0" err="1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i</a:t>
            </a:r>
            <a:r>
              <a:rPr lang="en-US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 = 0, </a:t>
            </a:r>
            <a:r>
              <a:rPr lang="en-US" altLang="zh-CN" sz="1800" dirty="0" err="1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str</a:t>
            </a:r>
            <a:r>
              <a:rPr lang="en-US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 = ''; </a:t>
            </a:r>
            <a:r>
              <a:rPr lang="en-US" altLang="zh-CN" sz="1800" dirty="0" err="1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i</a:t>
            </a:r>
            <a:r>
              <a:rPr lang="en-US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 &lt; 900000; </a:t>
            </a:r>
            <a:r>
              <a:rPr lang="en-US" altLang="zh-CN" sz="1800" dirty="0" err="1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i</a:t>
            </a:r>
            <a:r>
              <a:rPr lang="en-US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++) {</a:t>
            </a:r>
          </a:p>
          <a:p>
            <a:pPr lvl="1">
              <a:lnSpc>
                <a:spcPct val="130000"/>
              </a:lnSpc>
            </a:pPr>
            <a:r>
              <a:rPr lang="en-US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  </a:t>
            </a:r>
            <a:r>
              <a:rPr lang="en-US" altLang="zh-CN" sz="1800" dirty="0" err="1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str</a:t>
            </a:r>
            <a:r>
              <a:rPr lang="en-US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 += </a:t>
            </a:r>
            <a:r>
              <a:rPr lang="en-US" altLang="zh-CN" sz="1800" dirty="0" err="1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i</a:t>
            </a:r>
            <a:r>
              <a:rPr lang="en-US" altLang="zh-CN" sz="18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;	</a:t>
            </a:r>
            <a:endParaRPr lang="zh-CN" altLang="en-US" sz="18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 lvl="1">
              <a:lnSpc>
                <a:spcPct val="130000"/>
              </a:lnSpc>
            </a:pPr>
            <a:r>
              <a:rPr lang="en-US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}</a:t>
            </a:r>
          </a:p>
          <a:p>
            <a:pPr lvl="1">
              <a:lnSpc>
                <a:spcPct val="130000"/>
              </a:lnSpc>
            </a:pPr>
            <a:r>
              <a:rPr lang="en-US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console.log(3);</a:t>
            </a:r>
          </a:p>
          <a:p>
            <a:pPr lvl="1">
              <a:lnSpc>
                <a:spcPct val="130000"/>
              </a:lnSpc>
            </a:pPr>
            <a:endParaRPr lang="zh-CN" altLang="en-US" sz="1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3099024F-B6C2-409B-A575-3CBDF153F084}"/>
              </a:ext>
            </a:extLst>
          </p:cNvPr>
          <p:cNvSpPr/>
          <p:nvPr/>
        </p:nvSpPr>
        <p:spPr>
          <a:xfrm>
            <a:off x="2206774" y="4869954"/>
            <a:ext cx="5040560" cy="1033354"/>
          </a:xfrm>
          <a:prstGeom prst="rect">
            <a:avLst/>
          </a:pr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3" name="直接箭头连接符 12">
            <a:extLst>
              <a:ext uri="{FF2B5EF4-FFF2-40B4-BE49-F238E27FC236}">
                <a16:creationId xmlns:a16="http://schemas.microsoft.com/office/drawing/2014/main" id="{7DE94597-22E2-4183-8463-30D96F359808}"/>
              </a:ext>
            </a:extLst>
          </p:cNvPr>
          <p:cNvCxnSpPr/>
          <p:nvPr/>
        </p:nvCxnSpPr>
        <p:spPr>
          <a:xfrm>
            <a:off x="7247334" y="5374010"/>
            <a:ext cx="1944216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本框 14">
            <a:extLst>
              <a:ext uri="{FF2B5EF4-FFF2-40B4-BE49-F238E27FC236}">
                <a16:creationId xmlns:a16="http://schemas.microsoft.com/office/drawing/2014/main" id="{3CAC4390-237A-4F06-A5C4-F845C025673E}"/>
              </a:ext>
            </a:extLst>
          </p:cNvPr>
          <p:cNvSpPr txBox="1"/>
          <p:nvPr/>
        </p:nvSpPr>
        <p:spPr>
          <a:xfrm>
            <a:off x="9256860" y="4869954"/>
            <a:ext cx="223894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利用字符串拼接运算拖慢执行时间</a:t>
            </a:r>
            <a:endParaRPr lang="zh-CN" altLang="en-US" sz="20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89243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>
            <a:extLst>
              <a:ext uri="{FF2B5EF4-FFF2-40B4-BE49-F238E27FC236}">
                <a16:creationId xmlns:a16="http://schemas.microsoft.com/office/drawing/2014/main" id="{1574172E-A3D8-43AB-9E82-549DB9FB48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4880" y="2215515"/>
            <a:ext cx="2797810" cy="3898265"/>
          </a:xfrm>
          <a:prstGeom prst="rect">
            <a:avLst/>
          </a:prstGeom>
        </p:spPr>
      </p:pic>
      <p:sp>
        <p:nvSpPr>
          <p:cNvPr id="7" name="椭圆形标注 12">
            <a:extLst>
              <a:ext uri="{FF2B5EF4-FFF2-40B4-BE49-F238E27FC236}">
                <a16:creationId xmlns:a16="http://schemas.microsoft.com/office/drawing/2014/main" id="{7B390C9A-D5FF-47D1-B4B4-0199AF6B48D8}"/>
              </a:ext>
            </a:extLst>
          </p:cNvPr>
          <p:cNvSpPr/>
          <p:nvPr/>
        </p:nvSpPr>
        <p:spPr>
          <a:xfrm>
            <a:off x="2968625" y="1560195"/>
            <a:ext cx="2071370" cy="1493520"/>
          </a:xfrm>
          <a:prstGeom prst="wedgeEllipseCallou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/>
              <a:t> </a:t>
            </a:r>
          </a:p>
        </p:txBody>
      </p:sp>
      <p:sp>
        <p:nvSpPr>
          <p:cNvPr id="9" name="TextBox 35">
            <a:extLst>
              <a:ext uri="{FF2B5EF4-FFF2-40B4-BE49-F238E27FC236}">
                <a16:creationId xmlns:a16="http://schemas.microsoft.com/office/drawing/2014/main" id="{D9A8924D-E4E3-41DB-9F07-89CCE28E2F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7390" y="1638300"/>
            <a:ext cx="1606550" cy="1228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17" tIns="60958" rIns="121917" bIns="60958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先定一个</a:t>
            </a:r>
            <a:r>
              <a:rPr lang="zh-CN" altLang="en-US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小目标！</a:t>
            </a:r>
          </a:p>
        </p:txBody>
      </p:sp>
      <p:sp>
        <p:nvSpPr>
          <p:cNvPr id="12" name="TextBox 35">
            <a:extLst>
              <a:ext uri="{FF2B5EF4-FFF2-40B4-BE49-F238E27FC236}">
                <a16:creationId xmlns:a16="http://schemas.microsoft.com/office/drawing/2014/main" id="{88A2767E-6F2C-4E24-978D-C8C7F57105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5965" y="3645818"/>
            <a:ext cx="5429568" cy="12311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17" tIns="60958" rIns="121917" bIns="60958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了解</a:t>
            </a:r>
            <a:r>
              <a:rPr lang="zh-CN" altLang="en-US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什么是</a:t>
            </a:r>
            <a:r>
              <a:rPr lang="en-US" altLang="zh-CN" dirty="0" smtClean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BOM</a:t>
            </a:r>
            <a:r>
              <a:rPr lang="zh-CN" altLang="en-US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，能够说出</a:t>
            </a:r>
            <a:r>
              <a:rPr lang="en-US" altLang="zh-CN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BOM</a:t>
            </a:r>
            <a:r>
              <a:rPr lang="zh-CN" altLang="en-US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的概念并列举</a:t>
            </a:r>
            <a:r>
              <a:rPr lang="zh-CN" altLang="en-US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常见的</a:t>
            </a:r>
            <a:r>
              <a:rPr lang="en-US" altLang="zh-CN" dirty="0" smtClean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BOM</a:t>
            </a:r>
            <a:r>
              <a:rPr lang="zh-CN" altLang="en-US" dirty="0" smtClean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对象</a:t>
            </a:r>
            <a:endParaRPr lang="zh-CN" altLang="en-US" dirty="0">
              <a:solidFill>
                <a:srgbClr val="1369B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grpSp>
        <p:nvGrpSpPr>
          <p:cNvPr id="14" name="组合 13">
            <a:extLst>
              <a:ext uri="{FF2B5EF4-FFF2-40B4-BE49-F238E27FC236}">
                <a16:creationId xmlns:a16="http://schemas.microsoft.com/office/drawing/2014/main" id="{3617D419-9079-4D1F-99BA-23638A3FE48F}"/>
              </a:ext>
            </a:extLst>
          </p:cNvPr>
          <p:cNvGrpSpPr/>
          <p:nvPr/>
        </p:nvGrpSpPr>
        <p:grpSpPr>
          <a:xfrm>
            <a:off x="5379720" y="3816752"/>
            <a:ext cx="405130" cy="405130"/>
            <a:chOff x="8881" y="4685"/>
            <a:chExt cx="638" cy="638"/>
          </a:xfrm>
        </p:grpSpPr>
        <p:sp>
          <p:nvSpPr>
            <p:cNvPr id="15" name="椭圆 14">
              <a:extLst>
                <a:ext uri="{FF2B5EF4-FFF2-40B4-BE49-F238E27FC236}">
                  <a16:creationId xmlns:a16="http://schemas.microsoft.com/office/drawing/2014/main" id="{7644041C-FD8B-4B62-94FA-4226E308886B}"/>
                </a:ext>
              </a:extLst>
            </p:cNvPr>
            <p:cNvSpPr/>
            <p:nvPr/>
          </p:nvSpPr>
          <p:spPr>
            <a:xfrm>
              <a:off x="8881" y="4685"/>
              <a:ext cx="638" cy="638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椭圆 15">
              <a:extLst>
                <a:ext uri="{FF2B5EF4-FFF2-40B4-BE49-F238E27FC236}">
                  <a16:creationId xmlns:a16="http://schemas.microsoft.com/office/drawing/2014/main" id="{BDC457E5-245E-48A8-8165-3C32BA3775C2}"/>
                </a:ext>
              </a:extLst>
            </p:cNvPr>
            <p:cNvSpPr/>
            <p:nvPr/>
          </p:nvSpPr>
          <p:spPr>
            <a:xfrm>
              <a:off x="8946" y="4750"/>
              <a:ext cx="508" cy="508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1" name="Title 1"/>
          <p:cNvSpPr txBox="1"/>
          <p:nvPr/>
        </p:nvSpPr>
        <p:spPr>
          <a:xfrm>
            <a:off x="1143690" y="266995"/>
            <a:ext cx="5239548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8.1 BOM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简介</a:t>
            </a:r>
          </a:p>
        </p:txBody>
      </p:sp>
    </p:spTree>
    <p:extLst>
      <p:ext uri="{BB962C8B-B14F-4D97-AF65-F5344CB8AC3E}">
        <p14:creationId xmlns:p14="http://schemas.microsoft.com/office/powerpoint/2010/main" val="550711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2878" y="2764658"/>
            <a:ext cx="5112568" cy="2963255"/>
          </a:xfrm>
          <a:prstGeom prst="rect">
            <a:avLst/>
          </a:prstGeom>
        </p:spPr>
      </p:pic>
      <p:sp>
        <p:nvSpPr>
          <p:cNvPr id="4" name="Title 1"/>
          <p:cNvSpPr txBox="1"/>
          <p:nvPr/>
        </p:nvSpPr>
        <p:spPr>
          <a:xfrm>
            <a:off x="1143690" y="266995"/>
            <a:ext cx="6103644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8.4.3  </a:t>
            </a:r>
            <a:r>
              <a:rPr lang="zh-CN" alt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同步和异步</a:t>
            </a:r>
            <a:endParaRPr lang="zh-CN" alt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982639" y="1845439"/>
            <a:ext cx="9433047" cy="7304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endParaRPr lang="en-US" altLang="zh-CN" sz="10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000" dirty="0" err="1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setTimeout</a:t>
            </a:r>
            <a:r>
              <a:rPr lang="en-US" altLang="zh-CN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()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后面的代码</a:t>
            </a:r>
            <a:r>
              <a: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优先执行，而为定时器传入的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回调函数</a:t>
            </a:r>
            <a:r>
              <a: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是最后执行。</a:t>
            </a:r>
            <a:endParaRPr lang="en-US" altLang="zh-CN" sz="20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099C91DE-0244-4303-A130-E033EDC4BBFE}"/>
              </a:ext>
            </a:extLst>
          </p:cNvPr>
          <p:cNvSpPr/>
          <p:nvPr/>
        </p:nvSpPr>
        <p:spPr>
          <a:xfrm>
            <a:off x="2181898" y="1262275"/>
            <a:ext cx="4129332" cy="670560"/>
          </a:xfrm>
          <a:prstGeom prst="rect">
            <a:avLst/>
          </a:prstGeom>
          <a:solidFill>
            <a:srgbClr val="1369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思源黑体 CN Regular" panose="020B05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075C55DE-363F-44E9-9672-E9BAE2E7AB53}"/>
              </a:ext>
            </a:extLst>
          </p:cNvPr>
          <p:cNvSpPr txBox="1"/>
          <p:nvPr/>
        </p:nvSpPr>
        <p:spPr>
          <a:xfrm>
            <a:off x="2291859" y="1413570"/>
            <a:ext cx="3875355" cy="400110"/>
          </a:xfrm>
          <a:prstGeom prst="rect">
            <a:avLst/>
          </a:prstGeom>
          <a:solidFill>
            <a:srgbClr val="1369B2"/>
          </a:solidFill>
        </p:spPr>
        <p:txBody>
          <a:bodyPr wrap="square" rtlCol="0">
            <a:spAutoFit/>
          </a:bodyPr>
          <a:lstStyle/>
          <a:p>
            <a:r>
              <a:rPr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多学</a:t>
            </a:r>
            <a:r>
              <a:rPr lang="zh-CN" altLang="en-US" sz="20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一招：</a:t>
            </a:r>
            <a:r>
              <a:rPr lang="en-US" altLang="zh-CN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JavaScript</a:t>
            </a:r>
            <a:r>
              <a:rPr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执行机制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34DB6F21-6781-41DA-87FE-0B6688E808D0}"/>
              </a:ext>
            </a:extLst>
          </p:cNvPr>
          <p:cNvSpPr/>
          <p:nvPr/>
        </p:nvSpPr>
        <p:spPr>
          <a:xfrm>
            <a:off x="6400414" y="1262275"/>
            <a:ext cx="83127" cy="670560"/>
          </a:xfrm>
          <a:prstGeom prst="rect">
            <a:avLst/>
          </a:prstGeom>
          <a:solidFill>
            <a:srgbClr val="1369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思源黑体 CN Regular" panose="020B05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B97729BF-CB04-49C4-AD3D-1484B863B72B}"/>
              </a:ext>
            </a:extLst>
          </p:cNvPr>
          <p:cNvSpPr/>
          <p:nvPr/>
        </p:nvSpPr>
        <p:spPr>
          <a:xfrm>
            <a:off x="6588143" y="1262275"/>
            <a:ext cx="83127" cy="670560"/>
          </a:xfrm>
          <a:prstGeom prst="rect">
            <a:avLst/>
          </a:prstGeom>
          <a:solidFill>
            <a:srgbClr val="1369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思源黑体 CN Regular" panose="020B0500000000000000" pitchFamily="34" charset="-122"/>
              <a:sym typeface="Arial" panose="020B0604020202020204" pitchFamily="34" charset="0"/>
            </a:endParaRPr>
          </a:p>
        </p:txBody>
      </p:sp>
      <p:pic>
        <p:nvPicPr>
          <p:cNvPr id="10" name="图形 17" descr="讲故事">
            <a:extLst>
              <a:ext uri="{FF2B5EF4-FFF2-40B4-BE49-F238E27FC236}">
                <a16:creationId xmlns:a16="http://schemas.microsoft.com/office/drawing/2014/main" id="{8BB562EA-CB3A-477D-8D7D-57F68FA57FD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982639" y="1045642"/>
            <a:ext cx="936104" cy="936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8130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/>
          <p:nvPr/>
        </p:nvSpPr>
        <p:spPr>
          <a:xfrm>
            <a:off x="1143690" y="266995"/>
            <a:ext cx="6103644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8.4.3  </a:t>
            </a:r>
            <a:r>
              <a:rPr lang="zh-CN" alt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同步和异步</a:t>
            </a:r>
            <a:endParaRPr lang="zh-CN" alt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3E00817B-A913-4438-A44F-28CF91E9137A}"/>
              </a:ext>
            </a:extLst>
          </p:cNvPr>
          <p:cNvSpPr txBox="1"/>
          <p:nvPr/>
        </p:nvSpPr>
        <p:spPr>
          <a:xfrm>
            <a:off x="1130810" y="1042947"/>
            <a:ext cx="10292988" cy="17081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在</a:t>
            </a:r>
            <a:r>
              <a:rPr lang="en-US" altLang="zh-CN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JavaScript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中，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同步任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务都是放在主线程的执行栈中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优先执行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的，而异步任务（回调函数中的代码）则被放在任务队列中等待执行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。</a:t>
            </a:r>
            <a:endParaRPr lang="en-US" altLang="zh-CN" sz="2000" dirty="0" smtClean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>
              <a:lnSpc>
                <a:spcPct val="150000"/>
              </a:lnSpc>
            </a:pPr>
            <a:endParaRPr lang="en-US" altLang="zh-CN" sz="1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下面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演示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执行栈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和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任务队列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的</a:t>
            </a:r>
            <a:r>
              <a:rPr lang="zh-CN" altLang="en-US" sz="2000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区别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。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6F50A5FC-EF7B-42D2-86B4-B769A325ACB0}"/>
              </a:ext>
            </a:extLst>
          </p:cNvPr>
          <p:cNvSpPr txBox="1"/>
          <p:nvPr/>
        </p:nvSpPr>
        <p:spPr>
          <a:xfrm>
            <a:off x="1130810" y="5229994"/>
            <a:ext cx="10076964" cy="9612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一旦执行栈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中的所有同步任务执行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完毕，系统就会按次序读取任务队列中的异步任务，被读取的异步任务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就会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进入执行栈开始执行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8942" y="2838232"/>
            <a:ext cx="4750675" cy="2312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407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>
            <a:extLst>
              <a:ext uri="{FF2B5EF4-FFF2-40B4-BE49-F238E27FC236}">
                <a16:creationId xmlns:a16="http://schemas.microsoft.com/office/drawing/2014/main" id="{1574172E-A3D8-43AB-9E82-549DB9FB48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4880" y="2215515"/>
            <a:ext cx="2797810" cy="3898265"/>
          </a:xfrm>
          <a:prstGeom prst="rect">
            <a:avLst/>
          </a:prstGeom>
        </p:spPr>
      </p:pic>
      <p:sp>
        <p:nvSpPr>
          <p:cNvPr id="7" name="椭圆形标注 12">
            <a:extLst>
              <a:ext uri="{FF2B5EF4-FFF2-40B4-BE49-F238E27FC236}">
                <a16:creationId xmlns:a16="http://schemas.microsoft.com/office/drawing/2014/main" id="{7B390C9A-D5FF-47D1-B4B4-0199AF6B48D8}"/>
              </a:ext>
            </a:extLst>
          </p:cNvPr>
          <p:cNvSpPr/>
          <p:nvPr/>
        </p:nvSpPr>
        <p:spPr>
          <a:xfrm>
            <a:off x="2968625" y="1560195"/>
            <a:ext cx="2071370" cy="1493520"/>
          </a:xfrm>
          <a:prstGeom prst="wedgeEllipseCallou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/>
              <a:t> </a:t>
            </a:r>
          </a:p>
        </p:txBody>
      </p:sp>
      <p:sp>
        <p:nvSpPr>
          <p:cNvPr id="9" name="TextBox 35">
            <a:extLst>
              <a:ext uri="{FF2B5EF4-FFF2-40B4-BE49-F238E27FC236}">
                <a16:creationId xmlns:a16="http://schemas.microsoft.com/office/drawing/2014/main" id="{D9A8924D-E4E3-41DB-9F07-89CCE28E2F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7390" y="1638300"/>
            <a:ext cx="1606550" cy="1228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17" tIns="60958" rIns="121917" bIns="60958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先定一个</a:t>
            </a:r>
            <a:r>
              <a:rPr lang="zh-CN" altLang="en-US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小目标！</a:t>
            </a:r>
          </a:p>
        </p:txBody>
      </p:sp>
      <p:sp>
        <p:nvSpPr>
          <p:cNvPr id="12" name="TextBox 35">
            <a:extLst>
              <a:ext uri="{FF2B5EF4-FFF2-40B4-BE49-F238E27FC236}">
                <a16:creationId xmlns:a16="http://schemas.microsoft.com/office/drawing/2014/main" id="{88A2767E-6F2C-4E24-978D-C8C7F57105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5965" y="3576722"/>
            <a:ext cx="4983480" cy="178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17" tIns="60958" rIns="121917" bIns="60958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掌握</a:t>
            </a:r>
            <a:r>
              <a:rPr lang="zh-CN" altLang="en-US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动手实践：制作</a:t>
            </a:r>
            <a:r>
              <a:rPr lang="zh-CN" altLang="en-US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交通信号灯</a:t>
            </a:r>
            <a:r>
              <a:rPr lang="zh-CN" altLang="en-US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的实现方法，能够实现交通信号灯</a:t>
            </a:r>
            <a:r>
              <a:rPr lang="zh-CN" altLang="en-US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切换功能</a:t>
            </a:r>
            <a:endParaRPr lang="zh-CN" altLang="en-US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grpSp>
        <p:nvGrpSpPr>
          <p:cNvPr id="14" name="组合 13">
            <a:extLst>
              <a:ext uri="{FF2B5EF4-FFF2-40B4-BE49-F238E27FC236}">
                <a16:creationId xmlns:a16="http://schemas.microsoft.com/office/drawing/2014/main" id="{3617D419-9079-4D1F-99BA-23638A3FE48F}"/>
              </a:ext>
            </a:extLst>
          </p:cNvPr>
          <p:cNvGrpSpPr/>
          <p:nvPr/>
        </p:nvGrpSpPr>
        <p:grpSpPr>
          <a:xfrm>
            <a:off x="5379720" y="3816752"/>
            <a:ext cx="405130" cy="405130"/>
            <a:chOff x="8881" y="4685"/>
            <a:chExt cx="638" cy="638"/>
          </a:xfrm>
        </p:grpSpPr>
        <p:sp>
          <p:nvSpPr>
            <p:cNvPr id="15" name="椭圆 14">
              <a:extLst>
                <a:ext uri="{FF2B5EF4-FFF2-40B4-BE49-F238E27FC236}">
                  <a16:creationId xmlns:a16="http://schemas.microsoft.com/office/drawing/2014/main" id="{7644041C-FD8B-4B62-94FA-4226E308886B}"/>
                </a:ext>
              </a:extLst>
            </p:cNvPr>
            <p:cNvSpPr/>
            <p:nvPr/>
          </p:nvSpPr>
          <p:spPr>
            <a:xfrm>
              <a:off x="8881" y="4685"/>
              <a:ext cx="638" cy="638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椭圆 15">
              <a:extLst>
                <a:ext uri="{FF2B5EF4-FFF2-40B4-BE49-F238E27FC236}">
                  <a16:creationId xmlns:a16="http://schemas.microsoft.com/office/drawing/2014/main" id="{BDC457E5-245E-48A8-8165-3C32BA3775C2}"/>
                </a:ext>
              </a:extLst>
            </p:cNvPr>
            <p:cNvSpPr/>
            <p:nvPr/>
          </p:nvSpPr>
          <p:spPr>
            <a:xfrm>
              <a:off x="8946" y="4750"/>
              <a:ext cx="508" cy="508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1" name="Title 1"/>
          <p:cNvSpPr txBox="1"/>
          <p:nvPr/>
        </p:nvSpPr>
        <p:spPr>
          <a:xfrm>
            <a:off x="1143690" y="266995"/>
            <a:ext cx="5239548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动手实践</a:t>
            </a:r>
            <a:r>
              <a:rPr lang="zh-CN" alt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：制作交通信号灯</a:t>
            </a:r>
            <a:endParaRPr lang="zh-CN" alt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39020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9">
            <a:extLst>
              <a:ext uri="{FF2B5EF4-FFF2-40B4-BE49-F238E27FC236}">
                <a16:creationId xmlns:a16="http://schemas.microsoft.com/office/drawing/2014/main" id="{3E00817B-A913-4438-A44F-28CF91E9137A}"/>
              </a:ext>
            </a:extLst>
          </p:cNvPr>
          <p:cNvSpPr txBox="1"/>
          <p:nvPr/>
        </p:nvSpPr>
        <p:spPr>
          <a:xfrm>
            <a:off x="982638" y="1172361"/>
            <a:ext cx="10801200" cy="9612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案例需求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：利用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JavaScript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实现交通信号灯，其中，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红灯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时长为</a:t>
            </a:r>
            <a:r>
              <a:rPr lang="en-US" altLang="zh-CN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30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秒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，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绿灯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时长为</a:t>
            </a:r>
            <a:r>
              <a:rPr lang="en-US" altLang="zh-CN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35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秒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，</a:t>
            </a:r>
            <a:endParaRPr lang="en-US" altLang="zh-CN" sz="2000" dirty="0" smtClean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2000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黄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灯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时长为</a:t>
            </a:r>
            <a:r>
              <a:rPr lang="en-US" altLang="zh-CN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5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秒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。</a:t>
            </a:r>
            <a:endParaRPr lang="en-US" altLang="zh-CN" sz="2000" dirty="0">
              <a:solidFill>
                <a:srgbClr val="1369B3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ADDE7D86-4436-4A48-B3F4-DCAA2B0B49B3}"/>
              </a:ext>
            </a:extLst>
          </p:cNvPr>
          <p:cNvSpPr txBox="1"/>
          <p:nvPr/>
        </p:nvSpPr>
        <p:spPr>
          <a:xfrm>
            <a:off x="1040824" y="4194587"/>
            <a:ext cx="980691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页面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中的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个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圆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表示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个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信号灯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，分别是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红灯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黄灯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和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绿灯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绿灯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右边的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数字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35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是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倒计时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，每隔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秒会减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，当减到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时会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换灯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zh-CN" altLang="en-US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Title 1"/>
          <p:cNvSpPr txBox="1"/>
          <p:nvPr/>
        </p:nvSpPr>
        <p:spPr>
          <a:xfrm>
            <a:off x="1143690" y="266995"/>
            <a:ext cx="5239548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动手实践</a:t>
            </a:r>
            <a:r>
              <a:rPr lang="zh-CN" alt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：制作交通信号灯</a:t>
            </a:r>
            <a:endParaRPr lang="zh-CN" alt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pic>
        <p:nvPicPr>
          <p:cNvPr id="11266" name="图片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5302" y="2565698"/>
            <a:ext cx="3422032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25043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9">
            <a:extLst>
              <a:ext uri="{FF2B5EF4-FFF2-40B4-BE49-F238E27FC236}">
                <a16:creationId xmlns:a16="http://schemas.microsoft.com/office/drawing/2014/main" id="{ADDE7D86-4436-4A48-B3F4-DCAA2B0B49B3}"/>
              </a:ext>
            </a:extLst>
          </p:cNvPr>
          <p:cNvSpPr txBox="1"/>
          <p:nvPr/>
        </p:nvSpPr>
        <p:spPr>
          <a:xfrm>
            <a:off x="838622" y="1702757"/>
            <a:ext cx="1015312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2000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编写</a:t>
            </a:r>
            <a:r>
              <a:rPr lang="en-US" altLang="zh-CN" sz="2000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HTML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页面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，创建信号灯外层容器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div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，在容器中放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个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div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，分别表示红灯、黄灯、绿灯和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倒计时。</a:t>
            </a:r>
            <a:endParaRPr lang="en-US" altLang="zh-CN" sz="2000" dirty="0" smtClean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l"/>
            </a:pPr>
            <a:endParaRPr lang="en-US" altLang="zh-CN" sz="800" dirty="0" smtClean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2000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创建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信号灯</a:t>
            </a:r>
            <a:r>
              <a:rPr lang="zh-CN" altLang="en-US" sz="2000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对象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，分别创建红灯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对象、黄灯对象、绿灯对象，以及倒计时对象，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然后对象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中定义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个方法，分别用于切换下一个灯和设置倒计时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数值。</a:t>
            </a:r>
            <a:endParaRPr lang="en-US" altLang="zh-CN" sz="2000" dirty="0" smtClean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l"/>
            </a:pPr>
            <a:endParaRPr lang="en-US" altLang="zh-CN" sz="800" dirty="0" smtClean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2000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实现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信号灯切换效果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，设置页面刚打开时显示的灯和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倒计时，然后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通过</a:t>
            </a:r>
            <a:r>
              <a:rPr lang="en-US" altLang="zh-CN" sz="2000" dirty="0" err="1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setInterval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()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设置定时器，每隔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秒触发一次，当触发时，将持续时间减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，然后判断持续时间是否小于或等于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，如果判断满足，则需要切换成下一个灯，否则，不切换灯，只更新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倒计时。</a:t>
            </a:r>
            <a:endParaRPr lang="en-US" altLang="zh-CN" sz="2000" dirty="0" smtClean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3E00817B-A913-4438-A44F-28CF91E9137A}"/>
              </a:ext>
            </a:extLst>
          </p:cNvPr>
          <p:cNvSpPr txBox="1"/>
          <p:nvPr/>
        </p:nvSpPr>
        <p:spPr>
          <a:xfrm>
            <a:off x="982638" y="1060692"/>
            <a:ext cx="10801200" cy="4996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案例</a:t>
            </a:r>
            <a:r>
              <a:rPr lang="zh-CN" altLang="en-US" sz="2000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实现思路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如下。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5" name="Title 1"/>
          <p:cNvSpPr txBox="1"/>
          <p:nvPr/>
        </p:nvSpPr>
        <p:spPr>
          <a:xfrm>
            <a:off x="1143690" y="266995"/>
            <a:ext cx="5239548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动手实践</a:t>
            </a:r>
            <a:r>
              <a:rPr lang="zh-CN" alt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：制作交通信号灯</a:t>
            </a:r>
            <a:endParaRPr lang="zh-CN" alt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4557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F3EC5482-CB16-4C2E-A4B5-DAAB9D563514}"/>
              </a:ext>
            </a:extLst>
          </p:cNvPr>
          <p:cNvSpPr txBox="1"/>
          <p:nvPr/>
        </p:nvSpPr>
        <p:spPr>
          <a:xfrm>
            <a:off x="1143691" y="333449"/>
            <a:ext cx="4807500" cy="439631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zh-CN" altLang="en-US" sz="2400" b="1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本章小结</a:t>
            </a:r>
          </a:p>
        </p:txBody>
      </p:sp>
      <p:sp>
        <p:nvSpPr>
          <p:cNvPr id="5" name="圆角矩形 26">
            <a:extLst>
              <a:ext uri="{FF2B5EF4-FFF2-40B4-BE49-F238E27FC236}">
                <a16:creationId xmlns:a16="http://schemas.microsoft.com/office/drawing/2014/main" id="{484D5830-9AD6-42CA-BF07-DDF880555766}"/>
              </a:ext>
            </a:extLst>
          </p:cNvPr>
          <p:cNvSpPr/>
          <p:nvPr/>
        </p:nvSpPr>
        <p:spPr>
          <a:xfrm>
            <a:off x="1198880" y="1810385"/>
            <a:ext cx="9794240" cy="2987562"/>
          </a:xfrm>
          <a:prstGeom prst="roundRect">
            <a:avLst>
              <a:gd name="adj" fmla="val 0"/>
            </a:avLst>
          </a:prstGeom>
          <a:noFill/>
          <a:ln w="3175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cs typeface="+mn-ea"/>
              <a:sym typeface="+mn-lt"/>
            </a:endParaRPr>
          </a:p>
        </p:txBody>
      </p:sp>
      <p:sp>
        <p:nvSpPr>
          <p:cNvPr id="8" name="TextBox 38">
            <a:extLst>
              <a:ext uri="{FF2B5EF4-FFF2-40B4-BE49-F238E27FC236}">
                <a16:creationId xmlns:a16="http://schemas.microsoft.com/office/drawing/2014/main" id="{05265F8A-5FA1-4825-83F3-7595B2ABB2F0}"/>
              </a:ext>
            </a:extLst>
          </p:cNvPr>
          <p:cNvSpPr txBox="1"/>
          <p:nvPr/>
        </p:nvSpPr>
        <p:spPr>
          <a:xfrm>
            <a:off x="1595500" y="2597170"/>
            <a:ext cx="9001000" cy="184665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本章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首先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讲解了</a:t>
            </a:r>
            <a:r>
              <a:rPr lang="en-US" altLang="zh-CN" sz="2000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BOM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的基本概念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，接着讲解了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常用的</a:t>
            </a:r>
            <a:r>
              <a:rPr lang="en-US" altLang="zh-CN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BOM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对象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，包括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window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对象、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location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对象、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navigator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对象、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history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对象以及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screen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对象，然后讲解了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窗口事件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，包括窗口加载与卸载事件、窗口大小事件，最后讲解了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定时器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的使用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。希望读者通过本章的学习，能够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通过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BOM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来完成一些常见的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页面交互</a:t>
            </a:r>
            <a:r>
              <a:rPr lang="zh-CN" altLang="en-US" sz="2000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效果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。</a:t>
            </a:r>
            <a:endParaRPr lang="zh-CN" altLang="en-US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lt"/>
            </a:endParaRPr>
          </a:p>
        </p:txBody>
      </p:sp>
      <p:sp>
        <p:nvSpPr>
          <p:cNvPr id="10" name="椭圆 9">
            <a:extLst>
              <a:ext uri="{FF2B5EF4-FFF2-40B4-BE49-F238E27FC236}">
                <a16:creationId xmlns:a16="http://schemas.microsoft.com/office/drawing/2014/main" id="{DF97713B-903B-4515-A80D-ED98DA59A98B}"/>
              </a:ext>
            </a:extLst>
          </p:cNvPr>
          <p:cNvSpPr/>
          <p:nvPr/>
        </p:nvSpPr>
        <p:spPr>
          <a:xfrm>
            <a:off x="4420235" y="1401445"/>
            <a:ext cx="718820" cy="71882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本</a:t>
            </a:r>
          </a:p>
        </p:txBody>
      </p:sp>
      <p:sp>
        <p:nvSpPr>
          <p:cNvPr id="11" name="椭圆 10">
            <a:extLst>
              <a:ext uri="{FF2B5EF4-FFF2-40B4-BE49-F238E27FC236}">
                <a16:creationId xmlns:a16="http://schemas.microsoft.com/office/drawing/2014/main" id="{59E501D2-A5F6-4D52-B319-B3172518F29F}"/>
              </a:ext>
            </a:extLst>
          </p:cNvPr>
          <p:cNvSpPr/>
          <p:nvPr/>
        </p:nvSpPr>
        <p:spPr>
          <a:xfrm>
            <a:off x="5139055" y="1401445"/>
            <a:ext cx="718820" cy="71882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/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章</a:t>
            </a:r>
          </a:p>
        </p:txBody>
      </p:sp>
      <p:sp>
        <p:nvSpPr>
          <p:cNvPr id="12" name="椭圆 11">
            <a:extLst>
              <a:ext uri="{FF2B5EF4-FFF2-40B4-BE49-F238E27FC236}">
                <a16:creationId xmlns:a16="http://schemas.microsoft.com/office/drawing/2014/main" id="{1E906F77-628A-4450-9FD6-C335BD32E0A4}"/>
              </a:ext>
            </a:extLst>
          </p:cNvPr>
          <p:cNvSpPr/>
          <p:nvPr/>
        </p:nvSpPr>
        <p:spPr>
          <a:xfrm>
            <a:off x="5857875" y="1401445"/>
            <a:ext cx="718820" cy="71882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/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小</a:t>
            </a:r>
          </a:p>
        </p:txBody>
      </p:sp>
      <p:sp>
        <p:nvSpPr>
          <p:cNvPr id="13" name="椭圆 12">
            <a:extLst>
              <a:ext uri="{FF2B5EF4-FFF2-40B4-BE49-F238E27FC236}">
                <a16:creationId xmlns:a16="http://schemas.microsoft.com/office/drawing/2014/main" id="{1F6E1139-DB79-46FF-8D7F-B40684294116}"/>
              </a:ext>
            </a:extLst>
          </p:cNvPr>
          <p:cNvSpPr/>
          <p:nvPr/>
        </p:nvSpPr>
        <p:spPr>
          <a:xfrm>
            <a:off x="6576695" y="1401445"/>
            <a:ext cx="718820" cy="71882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/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结</a:t>
            </a:r>
          </a:p>
        </p:txBody>
      </p:sp>
    </p:spTree>
    <p:extLst>
      <p:ext uri="{BB962C8B-B14F-4D97-AF65-F5344CB8AC3E}">
        <p14:creationId xmlns:p14="http://schemas.microsoft.com/office/powerpoint/2010/main" val="1078059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/>
          <p:nvPr/>
        </p:nvSpPr>
        <p:spPr>
          <a:xfrm>
            <a:off x="1143690" y="266995"/>
            <a:ext cx="5239548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8.1 BOM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简介</a:t>
            </a:r>
          </a:p>
        </p:txBody>
      </p:sp>
      <p:grpSp>
        <p:nvGrpSpPr>
          <p:cNvPr id="6" name="组合 5">
            <a:extLst>
              <a:ext uri="{FF2B5EF4-FFF2-40B4-BE49-F238E27FC236}">
                <a16:creationId xmlns:a16="http://schemas.microsoft.com/office/drawing/2014/main" id="{1705C999-35B9-4DD9-B118-DC6DA66D6D17}"/>
              </a:ext>
            </a:extLst>
          </p:cNvPr>
          <p:cNvGrpSpPr/>
          <p:nvPr/>
        </p:nvGrpSpPr>
        <p:grpSpPr bwMode="auto">
          <a:xfrm>
            <a:off x="4899447" y="2205658"/>
            <a:ext cx="5040312" cy="3176962"/>
            <a:chOff x="3403599" y="2421469"/>
            <a:chExt cx="5040490" cy="2726268"/>
          </a:xfrm>
        </p:grpSpPr>
        <p:sp>
          <p:nvSpPr>
            <p:cNvPr id="7" name="圆角矩形标注 11">
              <a:extLst>
                <a:ext uri="{FF2B5EF4-FFF2-40B4-BE49-F238E27FC236}">
                  <a16:creationId xmlns:a16="http://schemas.microsoft.com/office/drawing/2014/main" id="{BB606471-C07E-4BB9-87C6-5896C5940963}"/>
                </a:ext>
              </a:extLst>
            </p:cNvPr>
            <p:cNvSpPr/>
            <p:nvPr/>
          </p:nvSpPr>
          <p:spPr bwMode="auto">
            <a:xfrm rot="5400000">
              <a:off x="4560710" y="1264358"/>
              <a:ext cx="2726268" cy="5040490"/>
            </a:xfrm>
            <a:prstGeom prst="wedgeRoundRectCallout">
              <a:avLst/>
            </a:prstGeom>
            <a:noFill/>
            <a:ln w="28575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  <a:defRPr/>
              </a:pPr>
              <a:endParaRPr lang="zh-CN" altLang="en-US"/>
            </a:p>
          </p:txBody>
        </p:sp>
        <p:sp>
          <p:nvSpPr>
            <p:cNvPr id="8" name="矩形 5">
              <a:extLst>
                <a:ext uri="{FF2B5EF4-FFF2-40B4-BE49-F238E27FC236}">
                  <a16:creationId xmlns:a16="http://schemas.microsoft.com/office/drawing/2014/main" id="{E0AE0A7E-DDFD-4A47-94B5-E0F77F6774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04295" y="2749508"/>
              <a:ext cx="4439098" cy="4287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>
                <a:lnSpc>
                  <a:spcPct val="150000"/>
                </a:lnSpc>
              </a:pPr>
              <a:endPara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9" name="文本框 8">
            <a:extLst>
              <a:ext uri="{FF2B5EF4-FFF2-40B4-BE49-F238E27FC236}">
                <a16:creationId xmlns:a16="http://schemas.microsoft.com/office/drawing/2014/main" id="{017165D8-265A-4BEA-95DA-73DBCD31FA9D}"/>
              </a:ext>
            </a:extLst>
          </p:cNvPr>
          <p:cNvSpPr txBox="1"/>
          <p:nvPr/>
        </p:nvSpPr>
        <p:spPr>
          <a:xfrm>
            <a:off x="5519142" y="2803951"/>
            <a:ext cx="403244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浏览器对象模型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（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Brower Object Model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，</a:t>
            </a:r>
            <a:r>
              <a:rPr lang="en-US" altLang="zh-CN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BOM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）是浏览器提供的用于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JavaScript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与浏览器窗口进行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交互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的一系列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对象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。</a:t>
            </a:r>
          </a:p>
        </p:txBody>
      </p:sp>
      <p:pic>
        <p:nvPicPr>
          <p:cNvPr id="10" name="Picture 7" descr="总结小人">
            <a:extLst>
              <a:ext uri="{FF2B5EF4-FFF2-40B4-BE49-F238E27FC236}">
                <a16:creationId xmlns:a16="http://schemas.microsoft.com/office/drawing/2014/main" id="{B6DA8452-0BB1-4A92-968E-A043641C5D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638" y="773081"/>
            <a:ext cx="4077405" cy="5924550"/>
          </a:xfrm>
          <a:prstGeom prst="rect">
            <a:avLst/>
          </a:prstGeom>
          <a:noFill/>
          <a:ln>
            <a:noFill/>
          </a:ln>
          <a:effectLst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51015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1"/>
          <p:nvPr/>
        </p:nvSpPr>
        <p:spPr>
          <a:xfrm>
            <a:off x="1143690" y="266995"/>
            <a:ext cx="5239548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8.1 BOM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简介</a:t>
            </a:r>
          </a:p>
        </p:txBody>
      </p:sp>
      <p:graphicFrame>
        <p:nvGraphicFramePr>
          <p:cNvPr id="3" name="对象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5783646"/>
              </p:ext>
            </p:extLst>
          </p:nvPr>
        </p:nvGraphicFramePr>
        <p:xfrm>
          <a:off x="1702718" y="2421682"/>
          <a:ext cx="8910693" cy="17281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94" name="Visio" r:id="rId3" imgW="4013299" imgH="778363" progId="Visio.Drawing.11">
                  <p:embed/>
                </p:oleObj>
              </mc:Choice>
              <mc:Fallback>
                <p:oleObj name="Visio" r:id="rId3" imgW="4013299" imgH="778363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2718" y="2421682"/>
                        <a:ext cx="8910693" cy="172819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文本框 12">
            <a:extLst>
              <a:ext uri="{FF2B5EF4-FFF2-40B4-BE49-F238E27FC236}">
                <a16:creationId xmlns:a16="http://schemas.microsoft.com/office/drawing/2014/main" id="{092818F8-900E-4612-8754-1A79D230BDBB}"/>
              </a:ext>
            </a:extLst>
          </p:cNvPr>
          <p:cNvSpPr txBox="1"/>
          <p:nvPr/>
        </p:nvSpPr>
        <p:spPr>
          <a:xfrm>
            <a:off x="1207046" y="1205930"/>
            <a:ext cx="10504784" cy="9612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由于没有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统一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的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BOM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标准，每个浏览器都有自己的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BOM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实现方法，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BOM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的浏览器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兼容性</a:t>
            </a:r>
            <a:r>
              <a:rPr lang="zh-CN" altLang="en-US" sz="2000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较差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。常见的</a:t>
            </a:r>
            <a:r>
              <a:rPr lang="en-US" altLang="zh-CN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BOM</a:t>
            </a:r>
            <a:r>
              <a:rPr lang="zh-CN" altLang="en-US" sz="2000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对象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有：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7007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1"/>
          <p:nvPr/>
        </p:nvSpPr>
        <p:spPr>
          <a:xfrm>
            <a:off x="1143690" y="266995"/>
            <a:ext cx="5239548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8.1 BOM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简介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092818F8-900E-4612-8754-1A79D230BDBB}"/>
              </a:ext>
            </a:extLst>
          </p:cNvPr>
          <p:cNvSpPr txBox="1"/>
          <p:nvPr/>
        </p:nvSpPr>
        <p:spPr>
          <a:xfrm>
            <a:off x="1054646" y="1269554"/>
            <a:ext cx="10136092" cy="39010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在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BOM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中，顶级对象是</a:t>
            </a:r>
            <a:r>
              <a:rPr lang="en-US" altLang="zh-CN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window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，表示浏览器窗口，其他对象都是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window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对象的属性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。</a:t>
            </a:r>
            <a:endParaRPr lang="en-US" altLang="zh-CN" sz="2000" dirty="0" smtClean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l"/>
            </a:pPr>
            <a:endParaRPr lang="en-US" altLang="zh-CN" sz="5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zh-CN" sz="2000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document</a:t>
            </a:r>
            <a:r>
              <a:rPr lang="zh-CN" altLang="en-US" sz="2000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对象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表示文档，它既属于</a:t>
            </a:r>
            <a:r>
              <a:rPr lang="en-US" altLang="zh-CN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BOM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又属于</a:t>
            </a:r>
            <a:r>
              <a:rPr lang="en-US" altLang="zh-CN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DOM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；</a:t>
            </a:r>
            <a:endParaRPr lang="en-US" altLang="zh-CN" sz="2000" dirty="0" smtClean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l"/>
            </a:pPr>
            <a:endParaRPr lang="en-US" altLang="zh-CN" sz="1000" dirty="0" smtClean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zh-CN" sz="2000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location</a:t>
            </a:r>
            <a:r>
              <a:rPr lang="zh-CN" altLang="en-US" sz="2000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对象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用于操作浏览器地址；</a:t>
            </a:r>
            <a:endParaRPr lang="en-US" altLang="zh-CN" sz="2000" dirty="0" smtClean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l"/>
            </a:pPr>
            <a:endParaRPr lang="en-US" altLang="zh-CN" sz="1000" dirty="0" smtClean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zh-CN" sz="2000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navigator</a:t>
            </a:r>
            <a:r>
              <a:rPr lang="zh-CN" altLang="en-US" sz="2000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对象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用于获取浏览器的基本信息；</a:t>
            </a:r>
            <a:endParaRPr lang="en-US" altLang="zh-CN" sz="2000" dirty="0" smtClean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l"/>
            </a:pPr>
            <a:endParaRPr lang="en-US" altLang="zh-CN" sz="1000" dirty="0" smtClean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zh-CN" sz="2000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history</a:t>
            </a:r>
            <a:r>
              <a:rPr lang="zh-CN" altLang="en-US" sz="2000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对象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用于操作历史记录；</a:t>
            </a:r>
            <a:endParaRPr lang="en-US" altLang="zh-CN" sz="2000" dirty="0" smtClean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l"/>
            </a:pPr>
            <a:endParaRPr lang="en-US" altLang="zh-CN" sz="1000" dirty="0" smtClean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zh-CN" sz="2000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screen</a:t>
            </a:r>
            <a:r>
              <a:rPr lang="zh-CN" altLang="en-US" sz="2000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对象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用于获取屏幕信息。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091439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ebwppDef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自定义 2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5DA2"/>
      </a:accent1>
      <a:accent2>
        <a:srgbClr val="C4C7CB"/>
      </a:accent2>
      <a:accent3>
        <a:srgbClr val="7F7F7F"/>
      </a:accent3>
      <a:accent4>
        <a:srgbClr val="7F7F7F"/>
      </a:accent4>
      <a:accent5>
        <a:srgbClr val="7F7F7F"/>
      </a:accent5>
      <a:accent6>
        <a:srgbClr val="7F7F7F"/>
      </a:accent6>
      <a:hlink>
        <a:srgbClr val="17365D"/>
      </a:hlink>
      <a:folHlink>
        <a:srgbClr val="548DD4"/>
      </a:folHlink>
    </a:clrScheme>
    <a:fontScheme name="ud0ofpxa">
      <a:majorFont>
        <a:latin typeface="字魂105号-简雅黑"/>
        <a:ea typeface="字魂105号-简雅黑"/>
        <a:cs typeface=""/>
      </a:majorFont>
      <a:minorFont>
        <a:latin typeface="字魂105号-简雅黑"/>
        <a:ea typeface="字魂105号-简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sz="1200" dirty="0" smtClean="0">
            <a:solidFill>
              <a:schemeClr val="tx1">
                <a:lumMod val="75000"/>
                <a:lumOff val="25000"/>
              </a:schemeClr>
            </a:solidFill>
            <a:latin typeface="微软雅黑" panose="020B0503020204020204" pitchFamily="34" charset="-122"/>
            <a:ea typeface="微软雅黑" panose="020B0503020204020204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13354</TotalTime>
  <Words>3876</Words>
  <Application>Microsoft Office PowerPoint</Application>
  <PresentationFormat>自定义</PresentationFormat>
  <Paragraphs>488</Paragraphs>
  <Slides>66</Slides>
  <Notes>29</Notes>
  <HiddenSlides>0</HiddenSlides>
  <MMClips>0</MMClips>
  <ScaleCrop>false</ScaleCrop>
  <HeadingPairs>
    <vt:vector size="8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2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66</vt:i4>
      </vt:variant>
    </vt:vector>
  </HeadingPairs>
  <TitlesOfParts>
    <vt:vector size="79" baseType="lpstr">
      <vt:lpstr>Source Han Sans K Bold</vt:lpstr>
      <vt:lpstr>思源黑体 CN Medium</vt:lpstr>
      <vt:lpstr>思源黑体 CN Regular</vt:lpstr>
      <vt:lpstr>宋体</vt:lpstr>
      <vt:lpstr>微软雅黑</vt:lpstr>
      <vt:lpstr>字魂105号-简雅黑</vt:lpstr>
      <vt:lpstr>字魂58号-创中黑</vt:lpstr>
      <vt:lpstr>Arial</vt:lpstr>
      <vt:lpstr>Calibri</vt:lpstr>
      <vt:lpstr>Wingdings</vt:lpstr>
      <vt:lpstr>webwppDefTheme</vt:lpstr>
      <vt:lpstr>Office 主题</vt:lpstr>
      <vt:lpstr>Visio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蓝白商务述职报告工作总结ppt模板</dc:title>
  <dc:creator>常董</dc:creator>
  <cp:lastModifiedBy>hd</cp:lastModifiedBy>
  <cp:revision>4542</cp:revision>
  <dcterms:created xsi:type="dcterms:W3CDTF">2020-11-09T06:56:00Z</dcterms:created>
  <dcterms:modified xsi:type="dcterms:W3CDTF">2022-10-28T06:39:59Z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2052-11.1.0.10072</vt:lpwstr>
  </property>
</Properties>
</file>